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 id="276" r:id="rId22"/>
    <p:sldId id="277" r:id="rId23"/>
    <p:sldId id="278" r:id="rId24"/>
    <p:sldId id="279" r:id="rId25"/>
    <p:sldId id="280" r:id="rId26"/>
    <p:sldId id="281" r:id="rId27"/>
    <p:sldId id="283" r:id="rId28"/>
    <p:sldId id="282" r:id="rId29"/>
    <p:sldId id="284" r:id="rId30"/>
    <p:sldId id="285"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6" d="100"/>
          <a:sy n="116" d="100"/>
        </p:scale>
        <p:origin x="-13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DA1EBB-7356-EE4D-93B1-3654BE681548}" type="datetimeFigureOut">
              <a:rPr lang="en-US" smtClean="0"/>
              <a:pPr/>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01FE0-5F69-9A48-AC9D-03E097A6836E}" type="slidenum">
              <a:rPr lang="en-US" smtClean="0"/>
              <a:pPr/>
              <a:t>‹#›</a:t>
            </a:fld>
            <a:endParaRPr lang="en-US"/>
          </a:p>
        </p:txBody>
      </p:sp>
    </p:spTree>
    <p:extLst>
      <p:ext uri="{BB962C8B-B14F-4D97-AF65-F5344CB8AC3E}">
        <p14:creationId xmlns:p14="http://schemas.microsoft.com/office/powerpoint/2010/main" val="2844287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A1EBB-7356-EE4D-93B1-3654BE681548}" type="datetimeFigureOut">
              <a:rPr lang="en-US" smtClean="0"/>
              <a:pPr/>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01FE0-5F69-9A48-AC9D-03E097A6836E}" type="slidenum">
              <a:rPr lang="en-US" smtClean="0"/>
              <a:pPr/>
              <a:t>‹#›</a:t>
            </a:fld>
            <a:endParaRPr lang="en-US"/>
          </a:p>
        </p:txBody>
      </p:sp>
    </p:spTree>
    <p:extLst>
      <p:ext uri="{BB962C8B-B14F-4D97-AF65-F5344CB8AC3E}">
        <p14:creationId xmlns:p14="http://schemas.microsoft.com/office/powerpoint/2010/main" val="3650044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A1EBB-7356-EE4D-93B1-3654BE681548}" type="datetimeFigureOut">
              <a:rPr lang="en-US" smtClean="0"/>
              <a:pPr/>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01FE0-5F69-9A48-AC9D-03E097A6836E}" type="slidenum">
              <a:rPr lang="en-US" smtClean="0"/>
              <a:pPr/>
              <a:t>‹#›</a:t>
            </a:fld>
            <a:endParaRPr lang="en-US"/>
          </a:p>
        </p:txBody>
      </p:sp>
    </p:spTree>
    <p:extLst>
      <p:ext uri="{BB962C8B-B14F-4D97-AF65-F5344CB8AC3E}">
        <p14:creationId xmlns:p14="http://schemas.microsoft.com/office/powerpoint/2010/main" val="1962022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A1EBB-7356-EE4D-93B1-3654BE681548}" type="datetimeFigureOut">
              <a:rPr lang="en-US" smtClean="0"/>
              <a:pPr/>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01FE0-5F69-9A48-AC9D-03E097A6836E}" type="slidenum">
              <a:rPr lang="en-US" smtClean="0"/>
              <a:pPr/>
              <a:t>‹#›</a:t>
            </a:fld>
            <a:endParaRPr lang="en-US"/>
          </a:p>
        </p:txBody>
      </p:sp>
    </p:spTree>
    <p:extLst>
      <p:ext uri="{BB962C8B-B14F-4D97-AF65-F5344CB8AC3E}">
        <p14:creationId xmlns:p14="http://schemas.microsoft.com/office/powerpoint/2010/main" val="4107400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A1EBB-7356-EE4D-93B1-3654BE681548}" type="datetimeFigureOut">
              <a:rPr lang="en-US" smtClean="0"/>
              <a:pPr/>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01FE0-5F69-9A48-AC9D-03E097A6836E}" type="slidenum">
              <a:rPr lang="en-US" smtClean="0"/>
              <a:pPr/>
              <a:t>‹#›</a:t>
            </a:fld>
            <a:endParaRPr lang="en-US"/>
          </a:p>
        </p:txBody>
      </p:sp>
    </p:spTree>
    <p:extLst>
      <p:ext uri="{BB962C8B-B14F-4D97-AF65-F5344CB8AC3E}">
        <p14:creationId xmlns:p14="http://schemas.microsoft.com/office/powerpoint/2010/main" val="4282215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DA1EBB-7356-EE4D-93B1-3654BE681548}" type="datetimeFigureOut">
              <a:rPr lang="en-US" smtClean="0"/>
              <a:pPr/>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01FE0-5F69-9A48-AC9D-03E097A6836E}" type="slidenum">
              <a:rPr lang="en-US" smtClean="0"/>
              <a:pPr/>
              <a:t>‹#›</a:t>
            </a:fld>
            <a:endParaRPr lang="en-US"/>
          </a:p>
        </p:txBody>
      </p:sp>
    </p:spTree>
    <p:extLst>
      <p:ext uri="{BB962C8B-B14F-4D97-AF65-F5344CB8AC3E}">
        <p14:creationId xmlns:p14="http://schemas.microsoft.com/office/powerpoint/2010/main" val="4266016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DA1EBB-7356-EE4D-93B1-3654BE681548}" type="datetimeFigureOut">
              <a:rPr lang="en-US" smtClean="0"/>
              <a:pPr/>
              <a:t>9/23/2014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901FE0-5F69-9A48-AC9D-03E097A6836E}" type="slidenum">
              <a:rPr lang="en-US" smtClean="0"/>
              <a:pPr/>
              <a:t>‹#›</a:t>
            </a:fld>
            <a:endParaRPr lang="en-US"/>
          </a:p>
        </p:txBody>
      </p:sp>
    </p:spTree>
    <p:extLst>
      <p:ext uri="{BB962C8B-B14F-4D97-AF65-F5344CB8AC3E}">
        <p14:creationId xmlns:p14="http://schemas.microsoft.com/office/powerpoint/2010/main" val="1494859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DA1EBB-7356-EE4D-93B1-3654BE681548}" type="datetimeFigureOut">
              <a:rPr lang="en-US" smtClean="0"/>
              <a:pPr/>
              <a:t>9/23/2014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901FE0-5F69-9A48-AC9D-03E097A6836E}" type="slidenum">
              <a:rPr lang="en-US" smtClean="0"/>
              <a:pPr/>
              <a:t>‹#›</a:t>
            </a:fld>
            <a:endParaRPr lang="en-US"/>
          </a:p>
        </p:txBody>
      </p:sp>
    </p:spTree>
    <p:extLst>
      <p:ext uri="{BB962C8B-B14F-4D97-AF65-F5344CB8AC3E}">
        <p14:creationId xmlns:p14="http://schemas.microsoft.com/office/powerpoint/2010/main" val="3993745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A1EBB-7356-EE4D-93B1-3654BE681548}" type="datetimeFigureOut">
              <a:rPr lang="en-US" smtClean="0"/>
              <a:pPr/>
              <a:t>9/23/2014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901FE0-5F69-9A48-AC9D-03E097A6836E}" type="slidenum">
              <a:rPr lang="en-US" smtClean="0"/>
              <a:pPr/>
              <a:t>‹#›</a:t>
            </a:fld>
            <a:endParaRPr lang="en-US"/>
          </a:p>
        </p:txBody>
      </p:sp>
    </p:spTree>
    <p:extLst>
      <p:ext uri="{BB962C8B-B14F-4D97-AF65-F5344CB8AC3E}">
        <p14:creationId xmlns:p14="http://schemas.microsoft.com/office/powerpoint/2010/main" val="2644791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A1EBB-7356-EE4D-93B1-3654BE681548}" type="datetimeFigureOut">
              <a:rPr lang="en-US" smtClean="0"/>
              <a:pPr/>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01FE0-5F69-9A48-AC9D-03E097A6836E}" type="slidenum">
              <a:rPr lang="en-US" smtClean="0"/>
              <a:pPr/>
              <a:t>‹#›</a:t>
            </a:fld>
            <a:endParaRPr lang="en-US"/>
          </a:p>
        </p:txBody>
      </p:sp>
    </p:spTree>
    <p:extLst>
      <p:ext uri="{BB962C8B-B14F-4D97-AF65-F5344CB8AC3E}">
        <p14:creationId xmlns:p14="http://schemas.microsoft.com/office/powerpoint/2010/main" val="235573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A1EBB-7356-EE4D-93B1-3654BE681548}" type="datetimeFigureOut">
              <a:rPr lang="en-US" smtClean="0"/>
              <a:pPr/>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01FE0-5F69-9A48-AC9D-03E097A6836E}" type="slidenum">
              <a:rPr lang="en-US" smtClean="0"/>
              <a:pPr/>
              <a:t>‹#›</a:t>
            </a:fld>
            <a:endParaRPr lang="en-US"/>
          </a:p>
        </p:txBody>
      </p:sp>
    </p:spTree>
    <p:extLst>
      <p:ext uri="{BB962C8B-B14F-4D97-AF65-F5344CB8AC3E}">
        <p14:creationId xmlns:p14="http://schemas.microsoft.com/office/powerpoint/2010/main" val="3510772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A1EBB-7356-EE4D-93B1-3654BE681548}" type="datetimeFigureOut">
              <a:rPr lang="en-US" smtClean="0"/>
              <a:pPr/>
              <a:t>9/23/2014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01FE0-5F69-9A48-AC9D-03E097A6836E}" type="slidenum">
              <a:rPr lang="en-US" smtClean="0"/>
              <a:pPr/>
              <a:t>‹#›</a:t>
            </a:fld>
            <a:endParaRPr lang="en-US"/>
          </a:p>
        </p:txBody>
      </p:sp>
    </p:spTree>
    <p:extLst>
      <p:ext uri="{BB962C8B-B14F-4D97-AF65-F5344CB8AC3E}">
        <p14:creationId xmlns:p14="http://schemas.microsoft.com/office/powerpoint/2010/main" val="3816519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07889" y="714579"/>
            <a:ext cx="8088673" cy="1711097"/>
          </a:xfrm>
        </p:spPr>
        <p:txBody>
          <a:bodyPr>
            <a:normAutofit/>
          </a:bodyPr>
          <a:lstStyle/>
          <a:p>
            <a:r>
              <a:rPr lang="en-US" sz="3600" dirty="0" smtClean="0"/>
              <a:t>EQUINE MATURE ENDOMETRIAL CUP </a:t>
            </a:r>
            <a:endParaRPr lang="en-US" sz="3600" dirty="0"/>
          </a:p>
        </p:txBody>
      </p:sp>
      <p:sp>
        <p:nvSpPr>
          <p:cNvPr id="3" name="Rectangle 2"/>
          <p:cNvSpPr/>
          <p:nvPr/>
        </p:nvSpPr>
        <p:spPr>
          <a:xfrm>
            <a:off x="487680" y="2425676"/>
            <a:ext cx="8308882" cy="954107"/>
          </a:xfrm>
          <a:prstGeom prst="rect">
            <a:avLst/>
          </a:prstGeom>
        </p:spPr>
        <p:txBody>
          <a:bodyPr wrap="square">
            <a:spAutoFit/>
          </a:bodyPr>
          <a:lstStyle/>
          <a:p>
            <a:r>
              <a:rPr lang="en-US" dirty="0"/>
              <a:t> </a:t>
            </a:r>
            <a:r>
              <a:rPr lang="en-US" sz="2800" dirty="0" smtClean="0"/>
              <a:t>Endometrial cups from day 68 and day 83 of gestation have been chosen to illustrate the mature cup.   </a:t>
            </a:r>
            <a:endParaRPr lang="en-US" sz="2800" dirty="0"/>
          </a:p>
        </p:txBody>
      </p:sp>
      <p:sp>
        <p:nvSpPr>
          <p:cNvPr id="4" name="TextBox 3"/>
          <p:cNvSpPr txBox="1"/>
          <p:nvPr/>
        </p:nvSpPr>
        <p:spPr>
          <a:xfrm>
            <a:off x="2489200" y="4368800"/>
            <a:ext cx="3775192" cy="830997"/>
          </a:xfrm>
          <a:prstGeom prst="rect">
            <a:avLst/>
          </a:prstGeom>
          <a:noFill/>
        </p:spPr>
        <p:txBody>
          <a:bodyPr wrap="none" rtlCol="0">
            <a:spAutoFit/>
          </a:bodyPr>
          <a:lstStyle/>
          <a:p>
            <a:pPr algn="ctr"/>
            <a:r>
              <a:rPr lang="en-US" sz="2400" dirty="0" smtClean="0"/>
              <a:t>Allen C. Enders</a:t>
            </a:r>
          </a:p>
          <a:p>
            <a:pPr algn="ctr"/>
            <a:r>
              <a:rPr lang="en-US" sz="2400" dirty="0" smtClean="0"/>
              <a:t>University of California Davis</a:t>
            </a:r>
            <a:endParaRPr lang="en-US" sz="2400" dirty="0"/>
          </a:p>
        </p:txBody>
      </p:sp>
    </p:spTree>
    <p:extLst>
      <p:ext uri="{BB962C8B-B14F-4D97-AF65-F5344CB8AC3E}">
        <p14:creationId xmlns:p14="http://schemas.microsoft.com/office/powerpoint/2010/main" val="3109273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 eq d6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42" y="89439"/>
            <a:ext cx="9000070" cy="5941338"/>
          </a:xfrm>
          <a:prstGeom prst="rect">
            <a:avLst/>
          </a:prstGeom>
        </p:spPr>
      </p:pic>
      <p:sp>
        <p:nvSpPr>
          <p:cNvPr id="3" name="Rectangle 2"/>
          <p:cNvSpPr/>
          <p:nvPr/>
        </p:nvSpPr>
        <p:spPr>
          <a:xfrm>
            <a:off x="981906" y="6211669"/>
            <a:ext cx="7492370" cy="646331"/>
          </a:xfrm>
          <a:prstGeom prst="rect">
            <a:avLst/>
          </a:prstGeom>
        </p:spPr>
        <p:txBody>
          <a:bodyPr wrap="square">
            <a:spAutoFit/>
          </a:bodyPr>
          <a:lstStyle/>
          <a:p>
            <a:r>
              <a:rPr lang="en-US" dirty="0"/>
              <a:t>Healthy glands. Note secretion granules in the gland on the left. </a:t>
            </a:r>
          </a:p>
          <a:p>
            <a:r>
              <a:rPr lang="en-US" dirty="0"/>
              <a:t> </a:t>
            </a:r>
          </a:p>
        </p:txBody>
      </p:sp>
    </p:spTree>
    <p:extLst>
      <p:ext uri="{BB962C8B-B14F-4D97-AF65-F5344CB8AC3E}">
        <p14:creationId xmlns:p14="http://schemas.microsoft.com/office/powerpoint/2010/main" val="1501275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 eq d6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843" y="15843"/>
            <a:ext cx="4059951" cy="6247290"/>
          </a:xfrm>
          <a:prstGeom prst="rect">
            <a:avLst/>
          </a:prstGeom>
        </p:spPr>
      </p:pic>
      <p:pic>
        <p:nvPicPr>
          <p:cNvPr id="3" name="Picture 2" descr="15 eq d68 .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4457" y="15843"/>
            <a:ext cx="4175795" cy="6231447"/>
          </a:xfrm>
          <a:prstGeom prst="rect">
            <a:avLst/>
          </a:prstGeom>
        </p:spPr>
      </p:pic>
      <p:sp>
        <p:nvSpPr>
          <p:cNvPr id="4" name="Rectangle 3"/>
          <p:cNvSpPr/>
          <p:nvPr/>
        </p:nvSpPr>
        <p:spPr>
          <a:xfrm>
            <a:off x="83280" y="6150383"/>
            <a:ext cx="4309795" cy="923330"/>
          </a:xfrm>
          <a:prstGeom prst="rect">
            <a:avLst/>
          </a:prstGeom>
        </p:spPr>
        <p:txBody>
          <a:bodyPr wrap="square">
            <a:spAutoFit/>
          </a:bodyPr>
          <a:lstStyle/>
          <a:p>
            <a:r>
              <a:rPr lang="en-US" dirty="0"/>
              <a:t>In the upper portion a gland has ruptured into surrounding tissue. </a:t>
            </a:r>
          </a:p>
          <a:p>
            <a:r>
              <a:rPr lang="en-US" dirty="0"/>
              <a:t> </a:t>
            </a:r>
          </a:p>
        </p:txBody>
      </p:sp>
      <p:sp>
        <p:nvSpPr>
          <p:cNvPr id="5" name="Rectangle 4"/>
          <p:cNvSpPr/>
          <p:nvPr/>
        </p:nvSpPr>
        <p:spPr>
          <a:xfrm>
            <a:off x="4714457" y="6176809"/>
            <a:ext cx="4005624" cy="646331"/>
          </a:xfrm>
          <a:prstGeom prst="rect">
            <a:avLst/>
          </a:prstGeom>
        </p:spPr>
        <p:txBody>
          <a:bodyPr wrap="square">
            <a:spAutoFit/>
          </a:bodyPr>
          <a:lstStyle/>
          <a:p>
            <a:r>
              <a:rPr lang="en-US" dirty="0"/>
              <a:t>A ruptured gland  in the upper center and a normal cross section below.</a:t>
            </a:r>
          </a:p>
        </p:txBody>
      </p:sp>
    </p:spTree>
    <p:extLst>
      <p:ext uri="{BB962C8B-B14F-4D97-AF65-F5344CB8AC3E}">
        <p14:creationId xmlns:p14="http://schemas.microsoft.com/office/powerpoint/2010/main" val="1349205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 eq d6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6" y="1"/>
            <a:ext cx="9141984" cy="6104300"/>
          </a:xfrm>
          <a:prstGeom prst="rect">
            <a:avLst/>
          </a:prstGeom>
        </p:spPr>
      </p:pic>
      <p:sp>
        <p:nvSpPr>
          <p:cNvPr id="3" name="Rectangle 2"/>
          <p:cNvSpPr/>
          <p:nvPr/>
        </p:nvSpPr>
        <p:spPr>
          <a:xfrm>
            <a:off x="87399" y="5952391"/>
            <a:ext cx="9141984" cy="923330"/>
          </a:xfrm>
          <a:prstGeom prst="rect">
            <a:avLst/>
          </a:prstGeom>
        </p:spPr>
        <p:txBody>
          <a:bodyPr wrap="square">
            <a:spAutoFit/>
          </a:bodyPr>
          <a:lstStyle/>
          <a:p>
            <a:r>
              <a:rPr lang="en-US" dirty="0"/>
              <a:t>A</a:t>
            </a:r>
            <a:r>
              <a:rPr lang="en-US" dirty="0" smtClean="0"/>
              <a:t> </a:t>
            </a:r>
            <a:r>
              <a:rPr lang="en-US" dirty="0"/>
              <a:t>region where gland has ruptured. Gland epithelial cells are at the left, secretion product has entered surrounding tissue to the right. Both gland rupture and vessel basal lamina thickening </a:t>
            </a:r>
            <a:r>
              <a:rPr lang="en-US" dirty="0" smtClean="0"/>
              <a:t>begin </a:t>
            </a:r>
            <a:r>
              <a:rPr lang="en-US" dirty="0"/>
              <a:t>as early as 60 days; the majority of cups are not sloughed until after about 100 days.</a:t>
            </a:r>
          </a:p>
        </p:txBody>
      </p:sp>
    </p:spTree>
    <p:extLst>
      <p:ext uri="{BB962C8B-B14F-4D97-AF65-F5344CB8AC3E}">
        <p14:creationId xmlns:p14="http://schemas.microsoft.com/office/powerpoint/2010/main" val="9351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 eq d6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663" y="15502"/>
            <a:ext cx="3893389" cy="5903119"/>
          </a:xfrm>
          <a:prstGeom prst="rect">
            <a:avLst/>
          </a:prstGeom>
        </p:spPr>
      </p:pic>
      <p:pic>
        <p:nvPicPr>
          <p:cNvPr id="3" name="Picture 2" descr="18 eq d68 .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1149" y="15502"/>
            <a:ext cx="3864046" cy="5948697"/>
          </a:xfrm>
          <a:prstGeom prst="rect">
            <a:avLst/>
          </a:prstGeom>
        </p:spPr>
      </p:pic>
      <p:sp>
        <p:nvSpPr>
          <p:cNvPr id="4" name="Rectangle 3"/>
          <p:cNvSpPr/>
          <p:nvPr/>
        </p:nvSpPr>
        <p:spPr>
          <a:xfrm>
            <a:off x="141513" y="5918621"/>
            <a:ext cx="4095411" cy="923330"/>
          </a:xfrm>
          <a:prstGeom prst="rect">
            <a:avLst/>
          </a:prstGeom>
        </p:spPr>
        <p:txBody>
          <a:bodyPr wrap="square">
            <a:spAutoFit/>
          </a:bodyPr>
          <a:lstStyle/>
          <a:p>
            <a:r>
              <a:rPr lang="en-US" dirty="0" err="1"/>
              <a:t>Alcian</a:t>
            </a:r>
            <a:r>
              <a:rPr lang="en-US" dirty="0"/>
              <a:t> blue stain showing gland product released among cup cells on the left and in gland lumen on the right.</a:t>
            </a:r>
          </a:p>
        </p:txBody>
      </p:sp>
      <p:sp>
        <p:nvSpPr>
          <p:cNvPr id="5" name="Rectangle 4"/>
          <p:cNvSpPr/>
          <p:nvPr/>
        </p:nvSpPr>
        <p:spPr>
          <a:xfrm>
            <a:off x="5913767" y="6096845"/>
            <a:ext cx="1563800" cy="369332"/>
          </a:xfrm>
          <a:prstGeom prst="rect">
            <a:avLst/>
          </a:prstGeom>
        </p:spPr>
        <p:txBody>
          <a:bodyPr wrap="none">
            <a:spAutoFit/>
          </a:bodyPr>
          <a:lstStyle/>
          <a:p>
            <a:r>
              <a:rPr lang="en-US" dirty="0"/>
              <a:t>Gland rupture.</a:t>
            </a:r>
          </a:p>
        </p:txBody>
      </p:sp>
    </p:spTree>
    <p:extLst>
      <p:ext uri="{BB962C8B-B14F-4D97-AF65-F5344CB8AC3E}">
        <p14:creationId xmlns:p14="http://schemas.microsoft.com/office/powerpoint/2010/main" val="3670320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 eq d6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69767" cy="6038479"/>
          </a:xfrm>
          <a:prstGeom prst="rect">
            <a:avLst/>
          </a:prstGeom>
        </p:spPr>
      </p:pic>
      <p:sp>
        <p:nvSpPr>
          <p:cNvPr id="3" name="Rectangle 2"/>
          <p:cNvSpPr/>
          <p:nvPr/>
        </p:nvSpPr>
        <p:spPr>
          <a:xfrm>
            <a:off x="25767" y="6205227"/>
            <a:ext cx="9144000" cy="646331"/>
          </a:xfrm>
          <a:prstGeom prst="rect">
            <a:avLst/>
          </a:prstGeom>
        </p:spPr>
        <p:txBody>
          <a:bodyPr wrap="square">
            <a:spAutoFit/>
          </a:bodyPr>
          <a:lstStyle/>
          <a:p>
            <a:r>
              <a:rPr lang="en-US" dirty="0"/>
              <a:t>Normal cup cells show a positive reaction to antibodies to </a:t>
            </a:r>
            <a:r>
              <a:rPr lang="en-US" dirty="0" err="1"/>
              <a:t>eCG</a:t>
            </a:r>
            <a:r>
              <a:rPr lang="en-US" dirty="0"/>
              <a:t>, especially in the Golgi region.</a:t>
            </a:r>
          </a:p>
          <a:p>
            <a:r>
              <a:rPr lang="en-US" dirty="0"/>
              <a:t> </a:t>
            </a:r>
          </a:p>
        </p:txBody>
      </p:sp>
    </p:spTree>
    <p:extLst>
      <p:ext uri="{BB962C8B-B14F-4D97-AF65-F5344CB8AC3E}">
        <p14:creationId xmlns:p14="http://schemas.microsoft.com/office/powerpoint/2010/main" val="987685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5368" y="6192026"/>
            <a:ext cx="6785129" cy="646331"/>
          </a:xfrm>
          <a:prstGeom prst="rect">
            <a:avLst/>
          </a:prstGeom>
        </p:spPr>
        <p:txBody>
          <a:bodyPr wrap="square">
            <a:spAutoFit/>
          </a:bodyPr>
          <a:lstStyle/>
          <a:p>
            <a:r>
              <a:rPr lang="en-US" dirty="0"/>
              <a:t>Two cup cells </a:t>
            </a:r>
            <a:r>
              <a:rPr lang="en-US" dirty="0" smtClean="0"/>
              <a:t>underlying </a:t>
            </a:r>
            <a:r>
              <a:rPr lang="en-US" dirty="0"/>
              <a:t>the basal lamina of a vessel.</a:t>
            </a:r>
          </a:p>
          <a:p>
            <a:r>
              <a:rPr lang="en-US" dirty="0"/>
              <a:t> </a:t>
            </a:r>
          </a:p>
        </p:txBody>
      </p:sp>
      <p:pic>
        <p:nvPicPr>
          <p:cNvPr id="3" name="Picture 2" descr="20 eq d6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630" y="44652"/>
            <a:ext cx="8914781" cy="6175342"/>
          </a:xfrm>
          <a:prstGeom prst="rect">
            <a:avLst/>
          </a:prstGeom>
        </p:spPr>
      </p:pic>
    </p:spTree>
    <p:extLst>
      <p:ext uri="{BB962C8B-B14F-4D97-AF65-F5344CB8AC3E}">
        <p14:creationId xmlns:p14="http://schemas.microsoft.com/office/powerpoint/2010/main" val="3978922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a d68 -5.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7595616" cy="6815328"/>
          </a:xfrm>
          <a:prstGeom prst="rect">
            <a:avLst/>
          </a:prstGeom>
        </p:spPr>
      </p:pic>
      <p:sp>
        <p:nvSpPr>
          <p:cNvPr id="5" name="Rectangle 4"/>
          <p:cNvSpPr/>
          <p:nvPr/>
        </p:nvSpPr>
        <p:spPr>
          <a:xfrm>
            <a:off x="7695155" y="3059668"/>
            <a:ext cx="1540452" cy="646331"/>
          </a:xfrm>
          <a:prstGeom prst="rect">
            <a:avLst/>
          </a:prstGeom>
        </p:spPr>
        <p:txBody>
          <a:bodyPr wrap="square">
            <a:spAutoFit/>
          </a:bodyPr>
          <a:lstStyle/>
          <a:p>
            <a:r>
              <a:rPr lang="en-US" dirty="0"/>
              <a:t>A healthy cup cell. </a:t>
            </a:r>
          </a:p>
        </p:txBody>
      </p:sp>
    </p:spTree>
    <p:extLst>
      <p:ext uri="{BB962C8B-B14F-4D97-AF65-F5344CB8AC3E}">
        <p14:creationId xmlns:p14="http://schemas.microsoft.com/office/powerpoint/2010/main" val="2204941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3346" y="6211669"/>
            <a:ext cx="6858000" cy="646331"/>
          </a:xfrm>
          <a:prstGeom prst="rect">
            <a:avLst/>
          </a:prstGeom>
        </p:spPr>
        <p:txBody>
          <a:bodyPr wrap="square">
            <a:spAutoFit/>
          </a:bodyPr>
          <a:lstStyle/>
          <a:p>
            <a:r>
              <a:rPr lang="en-US" dirty="0"/>
              <a:t>These gland cells have an accumulation of pale apical granules. </a:t>
            </a:r>
          </a:p>
          <a:p>
            <a:r>
              <a:rPr lang="en-US" dirty="0"/>
              <a:t> </a:t>
            </a:r>
          </a:p>
        </p:txBody>
      </p:sp>
      <p:pic>
        <p:nvPicPr>
          <p:cNvPr id="3" name="Picture 2" descr="21 eq d6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690" y="0"/>
            <a:ext cx="9029489" cy="5955740"/>
          </a:xfrm>
          <a:prstGeom prst="rect">
            <a:avLst/>
          </a:prstGeom>
        </p:spPr>
      </p:pic>
    </p:spTree>
    <p:extLst>
      <p:ext uri="{BB962C8B-B14F-4D97-AF65-F5344CB8AC3E}">
        <p14:creationId xmlns:p14="http://schemas.microsoft.com/office/powerpoint/2010/main" val="1580349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 eq d6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9023" y="46592"/>
            <a:ext cx="4914623" cy="6811407"/>
          </a:xfrm>
          <a:prstGeom prst="rect">
            <a:avLst/>
          </a:prstGeom>
        </p:spPr>
      </p:pic>
      <p:sp>
        <p:nvSpPr>
          <p:cNvPr id="4" name="Rectangle 3"/>
          <p:cNvSpPr/>
          <p:nvPr/>
        </p:nvSpPr>
        <p:spPr>
          <a:xfrm>
            <a:off x="5611062" y="1490007"/>
            <a:ext cx="3079122" cy="1754327"/>
          </a:xfrm>
          <a:prstGeom prst="rect">
            <a:avLst/>
          </a:prstGeom>
        </p:spPr>
        <p:txBody>
          <a:bodyPr wrap="square">
            <a:spAutoFit/>
          </a:bodyPr>
          <a:lstStyle/>
          <a:p>
            <a:r>
              <a:rPr lang="en-US" dirty="0" err="1"/>
              <a:t>TGFa</a:t>
            </a:r>
            <a:r>
              <a:rPr lang="en-US" dirty="0"/>
              <a:t> is in apices of gland cells below and between </a:t>
            </a:r>
            <a:r>
              <a:rPr lang="en-US" dirty="0" err="1" smtClean="0"/>
              <a:t>allantochorionic</a:t>
            </a:r>
            <a:r>
              <a:rPr lang="en-US" dirty="0" smtClean="0"/>
              <a:t> </a:t>
            </a:r>
            <a:r>
              <a:rPr lang="en-US" dirty="0" err="1" smtClean="0"/>
              <a:t>trophoblast</a:t>
            </a:r>
            <a:r>
              <a:rPr lang="en-US" dirty="0" smtClean="0"/>
              <a:t> and </a:t>
            </a:r>
            <a:r>
              <a:rPr lang="en-US" dirty="0"/>
              <a:t>flattened uterine luminal </a:t>
            </a:r>
            <a:r>
              <a:rPr lang="en-US" dirty="0" smtClean="0"/>
              <a:t>epithelium, but not in the endometrial </a:t>
            </a:r>
            <a:r>
              <a:rPr lang="en-US" dirty="0" err="1" smtClean="0"/>
              <a:t>stroma</a:t>
            </a:r>
            <a:r>
              <a:rPr lang="en-US" dirty="0" smtClean="0"/>
              <a:t>.</a:t>
            </a:r>
            <a:endParaRPr lang="en-US" dirty="0"/>
          </a:p>
        </p:txBody>
      </p:sp>
    </p:spTree>
    <p:extLst>
      <p:ext uri="{BB962C8B-B14F-4D97-AF65-F5344CB8AC3E}">
        <p14:creationId xmlns:p14="http://schemas.microsoft.com/office/powerpoint/2010/main" val="1944218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0351" y="1205705"/>
            <a:ext cx="7432834" cy="1754327"/>
          </a:xfrm>
          <a:prstGeom prst="rect">
            <a:avLst/>
          </a:prstGeom>
        </p:spPr>
        <p:txBody>
          <a:bodyPr wrap="square">
            <a:spAutoFit/>
          </a:bodyPr>
          <a:lstStyle/>
          <a:p>
            <a:r>
              <a:rPr lang="en-US" dirty="0"/>
              <a:t>Day 83</a:t>
            </a:r>
          </a:p>
          <a:p>
            <a:r>
              <a:rPr lang="en-US" dirty="0"/>
              <a:t> </a:t>
            </a:r>
          </a:p>
          <a:p>
            <a:r>
              <a:rPr lang="en-US" dirty="0"/>
              <a:t>Degeneration of cups is a progressive phenomenon, with healthy areas, areas of gland rupture, </a:t>
            </a:r>
            <a:r>
              <a:rPr lang="en-US" dirty="0" smtClean="0"/>
              <a:t>areas </a:t>
            </a:r>
            <a:r>
              <a:rPr lang="en-US" dirty="0"/>
              <a:t>of </a:t>
            </a:r>
            <a:r>
              <a:rPr lang="en-US" dirty="0" smtClean="0"/>
              <a:t>cup </a:t>
            </a:r>
            <a:r>
              <a:rPr lang="en-US" dirty="0"/>
              <a:t>cell </a:t>
            </a:r>
            <a:r>
              <a:rPr lang="en-US" dirty="0" smtClean="0"/>
              <a:t>degeneration and increase in lymphocytes. The majority of </a:t>
            </a:r>
            <a:r>
              <a:rPr lang="en-US" dirty="0"/>
              <a:t>endometrial vessels </a:t>
            </a:r>
            <a:r>
              <a:rPr lang="en-US" dirty="0" smtClean="0"/>
              <a:t>within the cups have </a:t>
            </a:r>
            <a:r>
              <a:rPr lang="en-US" dirty="0"/>
              <a:t>thickened basal </a:t>
            </a:r>
            <a:r>
              <a:rPr lang="en-US" dirty="0" smtClean="0"/>
              <a:t>laminas. All of these factors precede sloughing.</a:t>
            </a:r>
            <a:endParaRPr lang="en-US" dirty="0"/>
          </a:p>
        </p:txBody>
      </p:sp>
    </p:spTree>
    <p:extLst>
      <p:ext uri="{BB962C8B-B14F-4D97-AF65-F5344CB8AC3E}">
        <p14:creationId xmlns:p14="http://schemas.microsoft.com/office/powerpoint/2010/main" val="373984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 eq d68.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19" y="187391"/>
            <a:ext cx="6320459" cy="2831691"/>
          </a:xfrm>
          <a:prstGeom prst="rect">
            <a:avLst/>
          </a:prstGeom>
        </p:spPr>
      </p:pic>
      <p:pic>
        <p:nvPicPr>
          <p:cNvPr id="3" name="Picture 2" descr="02 eq d68 .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12" y="3133597"/>
            <a:ext cx="6311517" cy="3404275"/>
          </a:xfrm>
          <a:prstGeom prst="rect">
            <a:avLst/>
          </a:prstGeom>
        </p:spPr>
      </p:pic>
      <p:sp>
        <p:nvSpPr>
          <p:cNvPr id="4" name="Rectangle 3"/>
          <p:cNvSpPr/>
          <p:nvPr/>
        </p:nvSpPr>
        <p:spPr>
          <a:xfrm>
            <a:off x="6421471" y="399998"/>
            <a:ext cx="2722529" cy="2031325"/>
          </a:xfrm>
          <a:prstGeom prst="rect">
            <a:avLst/>
          </a:prstGeom>
        </p:spPr>
        <p:txBody>
          <a:bodyPr wrap="square">
            <a:spAutoFit/>
          </a:bodyPr>
          <a:lstStyle/>
          <a:p>
            <a:r>
              <a:rPr lang="en-US" dirty="0"/>
              <a:t>Endometrial </a:t>
            </a:r>
            <a:r>
              <a:rPr lang="en-US" dirty="0" smtClean="0"/>
              <a:t>cup day 68 </a:t>
            </a:r>
            <a:r>
              <a:rPr lang="en-US" dirty="0" err="1"/>
              <a:t>immunostained</a:t>
            </a:r>
            <a:r>
              <a:rPr lang="en-US" dirty="0"/>
              <a:t> for </a:t>
            </a:r>
            <a:r>
              <a:rPr lang="en-US" dirty="0" err="1"/>
              <a:t>TGFa</a:t>
            </a:r>
            <a:r>
              <a:rPr lang="en-US" dirty="0"/>
              <a:t>, showing reaction in peripheral glands and basal glands, but not in the main portion of the cup.</a:t>
            </a:r>
          </a:p>
          <a:p>
            <a:r>
              <a:rPr lang="en-US" dirty="0"/>
              <a:t> </a:t>
            </a:r>
          </a:p>
        </p:txBody>
      </p:sp>
      <p:sp>
        <p:nvSpPr>
          <p:cNvPr id="5" name="Rectangle 4"/>
          <p:cNvSpPr/>
          <p:nvPr/>
        </p:nvSpPr>
        <p:spPr>
          <a:xfrm>
            <a:off x="6318951" y="3512775"/>
            <a:ext cx="2954200" cy="2031325"/>
          </a:xfrm>
          <a:prstGeom prst="rect">
            <a:avLst/>
          </a:prstGeom>
        </p:spPr>
        <p:txBody>
          <a:bodyPr wrap="square">
            <a:spAutoFit/>
          </a:bodyPr>
          <a:lstStyle/>
          <a:p>
            <a:r>
              <a:rPr lang="en-US" dirty="0"/>
              <a:t>Cup stained with </a:t>
            </a:r>
            <a:r>
              <a:rPr lang="en-US" dirty="0" err="1"/>
              <a:t>alcian</a:t>
            </a:r>
            <a:r>
              <a:rPr lang="en-US" dirty="0"/>
              <a:t> blue, showing intensely stained gland product within the cup and in some dilated glands below the cup. Note absence of </a:t>
            </a:r>
            <a:r>
              <a:rPr lang="en-US" dirty="0" err="1"/>
              <a:t>alcian</a:t>
            </a:r>
            <a:r>
              <a:rPr lang="en-US" dirty="0"/>
              <a:t> blue gland product in peripheral glands.</a:t>
            </a:r>
          </a:p>
        </p:txBody>
      </p:sp>
    </p:spTree>
    <p:extLst>
      <p:ext uri="{BB962C8B-B14F-4D97-AF65-F5344CB8AC3E}">
        <p14:creationId xmlns:p14="http://schemas.microsoft.com/office/powerpoint/2010/main" val="495177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 eq d83 8.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104" y="0"/>
            <a:ext cx="8955794" cy="6006670"/>
          </a:xfrm>
          <a:prstGeom prst="rect">
            <a:avLst/>
          </a:prstGeom>
        </p:spPr>
      </p:pic>
      <p:sp>
        <p:nvSpPr>
          <p:cNvPr id="3" name="Rectangle 2"/>
          <p:cNvSpPr/>
          <p:nvPr/>
        </p:nvSpPr>
        <p:spPr>
          <a:xfrm>
            <a:off x="1317857" y="5934670"/>
            <a:ext cx="6260719" cy="923330"/>
          </a:xfrm>
          <a:prstGeom prst="rect">
            <a:avLst/>
          </a:prstGeom>
        </p:spPr>
        <p:txBody>
          <a:bodyPr wrap="square">
            <a:spAutoFit/>
          </a:bodyPr>
          <a:lstStyle/>
          <a:p>
            <a:r>
              <a:rPr lang="en-US" dirty="0"/>
              <a:t>While the </a:t>
            </a:r>
            <a:r>
              <a:rPr lang="en-US" dirty="0" smtClean="0"/>
              <a:t>glands in the </a:t>
            </a:r>
            <a:r>
              <a:rPr lang="en-US" dirty="0" err="1"/>
              <a:t>noncup</a:t>
            </a:r>
            <a:r>
              <a:rPr lang="en-US" dirty="0"/>
              <a:t> area on the right appear normal, glands within the cup are swollen and sometimes ruptured.</a:t>
            </a:r>
          </a:p>
          <a:p>
            <a:r>
              <a:rPr lang="en-US" dirty="0"/>
              <a:t> </a:t>
            </a:r>
          </a:p>
        </p:txBody>
      </p:sp>
    </p:spTree>
    <p:extLst>
      <p:ext uri="{BB962C8B-B14F-4D97-AF65-F5344CB8AC3E}">
        <p14:creationId xmlns:p14="http://schemas.microsoft.com/office/powerpoint/2010/main" val="2321411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 eq d83 d-6.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480" y="18601"/>
            <a:ext cx="4137265" cy="5986679"/>
          </a:xfrm>
          <a:prstGeom prst="rect">
            <a:avLst/>
          </a:prstGeom>
        </p:spPr>
      </p:pic>
      <p:pic>
        <p:nvPicPr>
          <p:cNvPr id="3" name="Picture 2" descr="05 eq d83 -5.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4156" y="29013"/>
            <a:ext cx="4053536" cy="5976267"/>
          </a:xfrm>
          <a:prstGeom prst="rect">
            <a:avLst/>
          </a:prstGeom>
        </p:spPr>
      </p:pic>
      <p:sp>
        <p:nvSpPr>
          <p:cNvPr id="4" name="Rectangle 3"/>
          <p:cNvSpPr/>
          <p:nvPr/>
        </p:nvSpPr>
        <p:spPr>
          <a:xfrm>
            <a:off x="0" y="5934670"/>
            <a:ext cx="4601278" cy="923330"/>
          </a:xfrm>
          <a:prstGeom prst="rect">
            <a:avLst/>
          </a:prstGeom>
        </p:spPr>
        <p:txBody>
          <a:bodyPr wrap="square">
            <a:spAutoFit/>
          </a:bodyPr>
          <a:lstStyle/>
          <a:p>
            <a:r>
              <a:rPr lang="en-US" dirty="0"/>
              <a:t>A normal gland at the top and bottom, with lymphocytic infiltration in the center, and cup cells at the margins.</a:t>
            </a:r>
          </a:p>
        </p:txBody>
      </p:sp>
      <p:sp>
        <p:nvSpPr>
          <p:cNvPr id="5" name="Rectangle 4"/>
          <p:cNvSpPr/>
          <p:nvPr/>
        </p:nvSpPr>
        <p:spPr>
          <a:xfrm>
            <a:off x="5011340" y="5931761"/>
            <a:ext cx="3693320" cy="923330"/>
          </a:xfrm>
          <a:prstGeom prst="rect">
            <a:avLst/>
          </a:prstGeom>
        </p:spPr>
        <p:txBody>
          <a:bodyPr wrap="square">
            <a:spAutoFit/>
          </a:bodyPr>
          <a:lstStyle/>
          <a:p>
            <a:r>
              <a:rPr lang="en-US" dirty="0"/>
              <a:t>PAS staining of apical granules of the gland on the right, and thick basal lamina of three vessels.</a:t>
            </a:r>
          </a:p>
        </p:txBody>
      </p:sp>
    </p:spTree>
    <p:extLst>
      <p:ext uri="{BB962C8B-B14F-4D97-AF65-F5344CB8AC3E}">
        <p14:creationId xmlns:p14="http://schemas.microsoft.com/office/powerpoint/2010/main" val="205399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337" y="5925745"/>
            <a:ext cx="8876671" cy="646331"/>
          </a:xfrm>
          <a:prstGeom prst="rect">
            <a:avLst/>
          </a:prstGeom>
        </p:spPr>
        <p:txBody>
          <a:bodyPr wrap="square">
            <a:spAutoFit/>
          </a:bodyPr>
          <a:lstStyle/>
          <a:p>
            <a:r>
              <a:rPr lang="en-US" dirty="0"/>
              <a:t>Opening of two glands onto the surface of the cup. </a:t>
            </a:r>
            <a:endParaRPr lang="en-US" dirty="0" smtClean="0"/>
          </a:p>
          <a:p>
            <a:r>
              <a:rPr lang="en-US" dirty="0" smtClean="0"/>
              <a:t>Note </a:t>
            </a:r>
            <a:r>
              <a:rPr lang="en-US" dirty="0"/>
              <a:t>accumulation of heterogeneous secretion product</a:t>
            </a:r>
            <a:r>
              <a:rPr lang="en-US" dirty="0" smtClean="0"/>
              <a:t>.</a:t>
            </a:r>
            <a:endParaRPr lang="en-US" dirty="0"/>
          </a:p>
        </p:txBody>
      </p:sp>
      <p:pic>
        <p:nvPicPr>
          <p:cNvPr id="3" name="Picture 2" descr="06 eq d83 10.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843" y="0"/>
            <a:ext cx="8626828" cy="5809129"/>
          </a:xfrm>
          <a:prstGeom prst="rect">
            <a:avLst/>
          </a:prstGeom>
        </p:spPr>
      </p:pic>
    </p:spTree>
    <p:extLst>
      <p:ext uri="{BB962C8B-B14F-4D97-AF65-F5344CB8AC3E}">
        <p14:creationId xmlns:p14="http://schemas.microsoft.com/office/powerpoint/2010/main" val="3412763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 eq d83.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33" y="126179"/>
            <a:ext cx="9123467" cy="6195308"/>
          </a:xfrm>
          <a:prstGeom prst="rect">
            <a:avLst/>
          </a:prstGeom>
        </p:spPr>
      </p:pic>
      <p:sp>
        <p:nvSpPr>
          <p:cNvPr id="3" name="Rectangle 2"/>
          <p:cNvSpPr/>
          <p:nvPr/>
        </p:nvSpPr>
        <p:spPr>
          <a:xfrm>
            <a:off x="936912" y="6257835"/>
            <a:ext cx="8207088" cy="646331"/>
          </a:xfrm>
          <a:prstGeom prst="rect">
            <a:avLst/>
          </a:prstGeom>
        </p:spPr>
        <p:txBody>
          <a:bodyPr wrap="square">
            <a:spAutoFit/>
          </a:bodyPr>
          <a:lstStyle/>
          <a:p>
            <a:r>
              <a:rPr lang="en-US" dirty="0"/>
              <a:t>Region with normal glands and extensive lymphocytic infiltration.</a:t>
            </a:r>
          </a:p>
          <a:p>
            <a:r>
              <a:rPr lang="en-US" dirty="0"/>
              <a:t> </a:t>
            </a:r>
          </a:p>
        </p:txBody>
      </p:sp>
    </p:spTree>
    <p:extLst>
      <p:ext uri="{BB962C8B-B14F-4D97-AF65-F5344CB8AC3E}">
        <p14:creationId xmlns:p14="http://schemas.microsoft.com/office/powerpoint/2010/main" val="1416954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 eq d83.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282" y="38014"/>
            <a:ext cx="9009470" cy="5954663"/>
          </a:xfrm>
          <a:prstGeom prst="rect">
            <a:avLst/>
          </a:prstGeom>
        </p:spPr>
      </p:pic>
      <p:sp>
        <p:nvSpPr>
          <p:cNvPr id="3" name="Rectangle 2"/>
          <p:cNvSpPr/>
          <p:nvPr/>
        </p:nvSpPr>
        <p:spPr>
          <a:xfrm>
            <a:off x="1234576" y="6069702"/>
            <a:ext cx="6806752" cy="646331"/>
          </a:xfrm>
          <a:prstGeom prst="rect">
            <a:avLst/>
          </a:prstGeom>
        </p:spPr>
        <p:txBody>
          <a:bodyPr wrap="square">
            <a:spAutoFit/>
          </a:bodyPr>
          <a:lstStyle/>
          <a:p>
            <a:r>
              <a:rPr lang="en-US" dirty="0"/>
              <a:t>Note the thickened basal lamina around the blood vessel. Most of the cup cells are normal, but some with lipid droplets appear </a:t>
            </a:r>
            <a:r>
              <a:rPr lang="en-US" dirty="0" smtClean="0"/>
              <a:t>shrunken. </a:t>
            </a:r>
            <a:endParaRPr lang="en-US" dirty="0"/>
          </a:p>
        </p:txBody>
      </p:sp>
    </p:spTree>
    <p:extLst>
      <p:ext uri="{BB962C8B-B14F-4D97-AF65-F5344CB8AC3E}">
        <p14:creationId xmlns:p14="http://schemas.microsoft.com/office/powerpoint/2010/main" val="1465780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 eq d83 -15.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600" y="20821"/>
            <a:ext cx="8593911" cy="5629933"/>
          </a:xfrm>
          <a:prstGeom prst="rect">
            <a:avLst/>
          </a:prstGeom>
        </p:spPr>
      </p:pic>
      <p:sp>
        <p:nvSpPr>
          <p:cNvPr id="3" name="Rectangle 2"/>
          <p:cNvSpPr/>
          <p:nvPr/>
        </p:nvSpPr>
        <p:spPr>
          <a:xfrm>
            <a:off x="150600" y="5657671"/>
            <a:ext cx="9083187" cy="1200329"/>
          </a:xfrm>
          <a:prstGeom prst="rect">
            <a:avLst/>
          </a:prstGeom>
        </p:spPr>
        <p:txBody>
          <a:bodyPr wrap="square">
            <a:spAutoFit/>
          </a:bodyPr>
          <a:lstStyle/>
          <a:p>
            <a:r>
              <a:rPr lang="en-US" dirty="0"/>
              <a:t>The gland epithelium in the upper left is becoming vacuolated. The cup cells are accumulating lipid droplets. The basal lamina of vessels in the lower right are thickened. This area does not show lymphocytic infiltration.</a:t>
            </a:r>
          </a:p>
          <a:p>
            <a:r>
              <a:rPr lang="en-US" dirty="0"/>
              <a:t> </a:t>
            </a:r>
          </a:p>
        </p:txBody>
      </p:sp>
    </p:spTree>
    <p:extLst>
      <p:ext uri="{BB962C8B-B14F-4D97-AF65-F5344CB8AC3E}">
        <p14:creationId xmlns:p14="http://schemas.microsoft.com/office/powerpoint/2010/main" val="315841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b eq d83 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986" y="0"/>
            <a:ext cx="7705480" cy="6243894"/>
          </a:xfrm>
          <a:prstGeom prst="rect">
            <a:avLst/>
          </a:prstGeom>
        </p:spPr>
      </p:pic>
      <p:sp>
        <p:nvSpPr>
          <p:cNvPr id="3" name="Rectangle 2"/>
          <p:cNvSpPr/>
          <p:nvPr/>
        </p:nvSpPr>
        <p:spPr>
          <a:xfrm>
            <a:off x="0" y="6187362"/>
            <a:ext cx="9144000" cy="646331"/>
          </a:xfrm>
          <a:prstGeom prst="rect">
            <a:avLst/>
          </a:prstGeom>
        </p:spPr>
        <p:txBody>
          <a:bodyPr wrap="square">
            <a:spAutoFit/>
          </a:bodyPr>
          <a:lstStyle/>
          <a:p>
            <a:r>
              <a:rPr lang="en-US" dirty="0"/>
              <a:t>An endometrial vessel in the </a:t>
            </a:r>
            <a:r>
              <a:rPr lang="en-US" dirty="0" smtClean="0"/>
              <a:t>upper </a:t>
            </a:r>
            <a:r>
              <a:rPr lang="en-US" dirty="0"/>
              <a:t>left shows multiple layers of basal lamina-like material outside of the endothelium. </a:t>
            </a:r>
          </a:p>
        </p:txBody>
      </p:sp>
    </p:spTree>
    <p:extLst>
      <p:ext uri="{BB962C8B-B14F-4D97-AF65-F5344CB8AC3E}">
        <p14:creationId xmlns:p14="http://schemas.microsoft.com/office/powerpoint/2010/main" val="1102054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c eq d83 3.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029" y="174742"/>
            <a:ext cx="7609772" cy="5982563"/>
          </a:xfrm>
          <a:prstGeom prst="rect">
            <a:avLst/>
          </a:prstGeom>
        </p:spPr>
      </p:pic>
      <p:sp>
        <p:nvSpPr>
          <p:cNvPr id="4" name="Rectangle 3"/>
          <p:cNvSpPr/>
          <p:nvPr/>
        </p:nvSpPr>
        <p:spPr>
          <a:xfrm>
            <a:off x="128074" y="6157305"/>
            <a:ext cx="8663720" cy="923330"/>
          </a:xfrm>
          <a:prstGeom prst="rect">
            <a:avLst/>
          </a:prstGeom>
        </p:spPr>
        <p:txBody>
          <a:bodyPr wrap="square">
            <a:spAutoFit/>
          </a:bodyPr>
          <a:lstStyle/>
          <a:p>
            <a:r>
              <a:rPr lang="en-US" dirty="0"/>
              <a:t>In this endometrial vessel the basal lamina is extraordinarily thick, further increasing the distance from the maternal erythrocytes to the surrounding cup cells. </a:t>
            </a:r>
          </a:p>
          <a:p>
            <a:r>
              <a:rPr lang="en-US" dirty="0"/>
              <a:t> </a:t>
            </a:r>
          </a:p>
        </p:txBody>
      </p:sp>
    </p:spTree>
    <p:extLst>
      <p:ext uri="{BB962C8B-B14F-4D97-AF65-F5344CB8AC3E}">
        <p14:creationId xmlns:p14="http://schemas.microsoft.com/office/powerpoint/2010/main" val="2520393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 eq d83 -16.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383" y="85345"/>
            <a:ext cx="8856561" cy="5871593"/>
          </a:xfrm>
          <a:prstGeom prst="rect">
            <a:avLst/>
          </a:prstGeom>
        </p:spPr>
      </p:pic>
      <p:sp>
        <p:nvSpPr>
          <p:cNvPr id="3" name="Rectangle 2"/>
          <p:cNvSpPr/>
          <p:nvPr/>
        </p:nvSpPr>
        <p:spPr>
          <a:xfrm>
            <a:off x="1003253" y="6197464"/>
            <a:ext cx="7022762" cy="646331"/>
          </a:xfrm>
          <a:prstGeom prst="rect">
            <a:avLst/>
          </a:prstGeom>
        </p:spPr>
        <p:txBody>
          <a:bodyPr wrap="square">
            <a:spAutoFit/>
          </a:bodyPr>
          <a:lstStyle/>
          <a:p>
            <a:r>
              <a:rPr lang="en-US" dirty="0"/>
              <a:t>Some lymphocytic infiltration and variation in cup cell morphology. </a:t>
            </a:r>
          </a:p>
          <a:p>
            <a:r>
              <a:rPr lang="en-US" dirty="0"/>
              <a:t> </a:t>
            </a:r>
          </a:p>
        </p:txBody>
      </p:sp>
    </p:spTree>
    <p:extLst>
      <p:ext uri="{BB962C8B-B14F-4D97-AF65-F5344CB8AC3E}">
        <p14:creationId xmlns:p14="http://schemas.microsoft.com/office/powerpoint/2010/main" val="1924873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9608" y="5930813"/>
            <a:ext cx="8524972" cy="923330"/>
          </a:xfrm>
          <a:prstGeom prst="rect">
            <a:avLst/>
          </a:prstGeom>
        </p:spPr>
        <p:txBody>
          <a:bodyPr wrap="square">
            <a:spAutoFit/>
          </a:bodyPr>
          <a:lstStyle/>
          <a:p>
            <a:r>
              <a:rPr lang="en-US" dirty="0"/>
              <a:t>Foreign body giant cells, suggesting that there is a reaction to degeneration of cup cells and glands within the cup. However the gland in the lower left is </a:t>
            </a:r>
            <a:r>
              <a:rPr lang="en-US" dirty="0" smtClean="0"/>
              <a:t>normal.</a:t>
            </a:r>
          </a:p>
          <a:p>
            <a:r>
              <a:rPr lang="en-US" dirty="0" smtClean="0"/>
              <a:t>The </a:t>
            </a:r>
            <a:r>
              <a:rPr lang="en-US" dirty="0"/>
              <a:t>capillary </a:t>
            </a:r>
            <a:r>
              <a:rPr lang="en-US" dirty="0" smtClean="0"/>
              <a:t>in the nearby endometrium does </a:t>
            </a:r>
            <a:r>
              <a:rPr lang="en-US" dirty="0"/>
              <a:t>not have a thickened basal lamina.</a:t>
            </a:r>
          </a:p>
        </p:txBody>
      </p:sp>
      <p:pic>
        <p:nvPicPr>
          <p:cNvPr id="3" name="Picture 2" descr="14 eq d83 -2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074" y="52872"/>
            <a:ext cx="8866505" cy="5879484"/>
          </a:xfrm>
          <a:prstGeom prst="rect">
            <a:avLst/>
          </a:prstGeom>
        </p:spPr>
      </p:pic>
    </p:spTree>
    <p:extLst>
      <p:ext uri="{BB962C8B-B14F-4D97-AF65-F5344CB8AC3E}">
        <p14:creationId xmlns:p14="http://schemas.microsoft.com/office/powerpoint/2010/main" val="2202909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 eq d68.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403" y="114518"/>
            <a:ext cx="8599254" cy="5673790"/>
          </a:xfrm>
          <a:prstGeom prst="rect">
            <a:avLst/>
          </a:prstGeom>
        </p:spPr>
      </p:pic>
      <p:sp>
        <p:nvSpPr>
          <p:cNvPr id="3" name="Rectangle 2"/>
          <p:cNvSpPr/>
          <p:nvPr/>
        </p:nvSpPr>
        <p:spPr>
          <a:xfrm>
            <a:off x="145742" y="6014488"/>
            <a:ext cx="8998258" cy="646331"/>
          </a:xfrm>
          <a:prstGeom prst="rect">
            <a:avLst/>
          </a:prstGeom>
        </p:spPr>
        <p:txBody>
          <a:bodyPr wrap="square">
            <a:spAutoFit/>
          </a:bodyPr>
          <a:lstStyle/>
          <a:p>
            <a:r>
              <a:rPr lang="en-US" dirty="0"/>
              <a:t>Thick section showing endometrial vessels; note that they are more abundant at the margin of the cup, and least abundant in the main portion of the cup. </a:t>
            </a:r>
          </a:p>
        </p:txBody>
      </p:sp>
    </p:spTree>
    <p:extLst>
      <p:ext uri="{BB962C8B-B14F-4D97-AF65-F5344CB8AC3E}">
        <p14:creationId xmlns:p14="http://schemas.microsoft.com/office/powerpoint/2010/main" val="289584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9433" y="554409"/>
            <a:ext cx="8619590" cy="3416320"/>
          </a:xfrm>
          <a:prstGeom prst="rect">
            <a:avLst/>
          </a:prstGeom>
        </p:spPr>
        <p:txBody>
          <a:bodyPr wrap="square">
            <a:spAutoFit/>
          </a:bodyPr>
          <a:lstStyle/>
          <a:p>
            <a:r>
              <a:rPr lang="en-US" dirty="0"/>
              <a:t>1995	Enders, A.C., K.C. Lantz, S. </a:t>
            </a:r>
            <a:r>
              <a:rPr lang="en-US" dirty="0" err="1"/>
              <a:t>Schlafke</a:t>
            </a:r>
            <a:r>
              <a:rPr lang="en-US" dirty="0"/>
              <a:t> and I.K.M. Liu.  New cells and old vessels: the remodeling of the endometrial vasculature during establishment of endometrial cups.   In: </a:t>
            </a:r>
            <a:r>
              <a:rPr lang="en-US" i="1" dirty="0"/>
              <a:t>Equine Reproduction VI</a:t>
            </a:r>
            <a:r>
              <a:rPr lang="en-US" dirty="0"/>
              <a:t>, Biology of Reproduction Monograph Series 1: 181-190.</a:t>
            </a:r>
          </a:p>
          <a:p>
            <a:r>
              <a:rPr lang="en-US" dirty="0"/>
              <a:t> </a:t>
            </a:r>
          </a:p>
          <a:p>
            <a:r>
              <a:rPr lang="en-US" dirty="0"/>
              <a:t>1999	Jones, C.J.P., A.C. Enders, R.B.P. Wooding, V. </a:t>
            </a:r>
            <a:r>
              <a:rPr lang="en-US" dirty="0" err="1"/>
              <a:t>Dantzer</a:t>
            </a:r>
            <a:r>
              <a:rPr lang="en-US" dirty="0"/>
              <a:t>, R. </a:t>
            </a:r>
            <a:r>
              <a:rPr lang="en-US" dirty="0" err="1"/>
              <a:t>Leiser</a:t>
            </a:r>
            <a:r>
              <a:rPr lang="en-US" dirty="0"/>
              <a:t> and R.W. </a:t>
            </a:r>
            <a:r>
              <a:rPr lang="en-US" dirty="0" err="1"/>
              <a:t>Stoddart</a:t>
            </a:r>
            <a:r>
              <a:rPr lang="en-US" dirty="0"/>
              <a:t>.  Equine placental cup cells show glycan expression distinct from that of both chorionic girdle progenitor cells and early </a:t>
            </a:r>
            <a:r>
              <a:rPr lang="en-US" dirty="0" err="1"/>
              <a:t>microcotyledonary</a:t>
            </a:r>
            <a:r>
              <a:rPr lang="en-US" dirty="0"/>
              <a:t> </a:t>
            </a:r>
            <a:r>
              <a:rPr lang="en-US" dirty="0" err="1"/>
              <a:t>trophoblast</a:t>
            </a:r>
            <a:r>
              <a:rPr lang="en-US" dirty="0"/>
              <a:t>.  </a:t>
            </a:r>
            <a:r>
              <a:rPr lang="en-US" i="1" dirty="0"/>
              <a:t>Placenta</a:t>
            </a:r>
            <a:r>
              <a:rPr lang="en-US" dirty="0"/>
              <a:t>  20:347-360. </a:t>
            </a:r>
          </a:p>
          <a:p>
            <a:r>
              <a:rPr lang="en-US" dirty="0"/>
              <a:t> </a:t>
            </a:r>
          </a:p>
          <a:p>
            <a:r>
              <a:rPr lang="en-US" dirty="0"/>
              <a:t>2000	Enders, A.C., C. J. Jones, K.C. Lantz, S. </a:t>
            </a:r>
            <a:r>
              <a:rPr lang="en-US" dirty="0" err="1"/>
              <a:t>Schlafke</a:t>
            </a:r>
            <a:r>
              <a:rPr lang="en-US" dirty="0"/>
              <a:t> and I.K.M. Liu.  Simultaneous exocrine and endocrine secretion: </a:t>
            </a:r>
            <a:r>
              <a:rPr lang="en-US" dirty="0" err="1"/>
              <a:t>trophoblast</a:t>
            </a:r>
            <a:r>
              <a:rPr lang="en-US" dirty="0"/>
              <a:t> and glands of the endometrial cups.  In: </a:t>
            </a:r>
            <a:r>
              <a:rPr lang="en-US" i="1" dirty="0"/>
              <a:t>Equine Reproduction VII</a:t>
            </a:r>
            <a:r>
              <a:rPr lang="en-US" dirty="0"/>
              <a:t>.  </a:t>
            </a:r>
            <a:r>
              <a:rPr lang="en-US" i="1" dirty="0"/>
              <a:t>Journal of Reproduction and Fertility</a:t>
            </a:r>
            <a:r>
              <a:rPr lang="en-US" dirty="0"/>
              <a:t>, Suppl. 56: 615-625.</a:t>
            </a:r>
          </a:p>
        </p:txBody>
      </p:sp>
    </p:spTree>
    <p:extLst>
      <p:ext uri="{BB962C8B-B14F-4D97-AF65-F5344CB8AC3E}">
        <p14:creationId xmlns:p14="http://schemas.microsoft.com/office/powerpoint/2010/main" val="2811301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 eq d67 tgfa.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092" y="0"/>
            <a:ext cx="4101781" cy="6074267"/>
          </a:xfrm>
          <a:prstGeom prst="rect">
            <a:avLst/>
          </a:prstGeom>
        </p:spPr>
      </p:pic>
      <p:pic>
        <p:nvPicPr>
          <p:cNvPr id="3" name="Picture 2" descr="05 eq d67 pas .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8326" y="0"/>
            <a:ext cx="3978645" cy="6074267"/>
          </a:xfrm>
          <a:prstGeom prst="rect">
            <a:avLst/>
          </a:prstGeom>
        </p:spPr>
      </p:pic>
      <p:sp>
        <p:nvSpPr>
          <p:cNvPr id="4" name="Rectangle 3"/>
          <p:cNvSpPr/>
          <p:nvPr/>
        </p:nvSpPr>
        <p:spPr>
          <a:xfrm>
            <a:off x="83092" y="5960363"/>
            <a:ext cx="3970490" cy="923330"/>
          </a:xfrm>
          <a:prstGeom prst="rect">
            <a:avLst/>
          </a:prstGeom>
        </p:spPr>
        <p:txBody>
          <a:bodyPr wrap="square">
            <a:spAutoFit/>
          </a:bodyPr>
          <a:lstStyle/>
          <a:p>
            <a:r>
              <a:rPr lang="en-US" dirty="0" err="1"/>
              <a:t>TGFa</a:t>
            </a:r>
            <a:r>
              <a:rPr lang="en-US" dirty="0"/>
              <a:t> staining of glands peripheral to the cup, and intense staining in some glands below the cup.</a:t>
            </a:r>
          </a:p>
        </p:txBody>
      </p:sp>
      <p:sp>
        <p:nvSpPr>
          <p:cNvPr id="5" name="Rectangle 4"/>
          <p:cNvSpPr/>
          <p:nvPr/>
        </p:nvSpPr>
        <p:spPr>
          <a:xfrm>
            <a:off x="4788660" y="6074267"/>
            <a:ext cx="4355340" cy="923330"/>
          </a:xfrm>
          <a:prstGeom prst="rect">
            <a:avLst/>
          </a:prstGeom>
        </p:spPr>
        <p:txBody>
          <a:bodyPr wrap="square">
            <a:spAutoFit/>
          </a:bodyPr>
          <a:lstStyle/>
          <a:p>
            <a:r>
              <a:rPr lang="en-US" dirty="0"/>
              <a:t>PAS stain; the gland secretions are intensely stained as are apices of gland cells.</a:t>
            </a:r>
          </a:p>
          <a:p>
            <a:r>
              <a:rPr lang="en-US" dirty="0"/>
              <a:t> </a:t>
            </a:r>
          </a:p>
        </p:txBody>
      </p:sp>
    </p:spTree>
    <p:extLst>
      <p:ext uri="{BB962C8B-B14F-4D97-AF65-F5344CB8AC3E}">
        <p14:creationId xmlns:p14="http://schemas.microsoft.com/office/powerpoint/2010/main" val="2340307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 eq d6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512" y="187550"/>
            <a:ext cx="3175090" cy="4963005"/>
          </a:xfrm>
          <a:prstGeom prst="rect">
            <a:avLst/>
          </a:prstGeom>
        </p:spPr>
      </p:pic>
      <p:pic>
        <p:nvPicPr>
          <p:cNvPr id="3" name="Picture 2" descr="07 eq d68 .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0710" y="0"/>
            <a:ext cx="3985959" cy="6062678"/>
          </a:xfrm>
          <a:prstGeom prst="rect">
            <a:avLst/>
          </a:prstGeom>
        </p:spPr>
      </p:pic>
      <p:sp>
        <p:nvSpPr>
          <p:cNvPr id="4" name="Rectangle 3"/>
          <p:cNvSpPr/>
          <p:nvPr/>
        </p:nvSpPr>
        <p:spPr>
          <a:xfrm>
            <a:off x="0" y="5174790"/>
            <a:ext cx="4247334" cy="1754327"/>
          </a:xfrm>
          <a:prstGeom prst="rect">
            <a:avLst/>
          </a:prstGeom>
        </p:spPr>
        <p:txBody>
          <a:bodyPr wrap="square">
            <a:spAutoFit/>
          </a:bodyPr>
          <a:lstStyle/>
          <a:p>
            <a:r>
              <a:rPr lang="en-US" dirty="0"/>
              <a:t>Openings of three glands on the left onto surface of the cup. The majority of cup cells appear healthy but some cells near the gland opening are vacuolated and distorted.</a:t>
            </a:r>
          </a:p>
          <a:p>
            <a:r>
              <a:rPr lang="en-US" dirty="0"/>
              <a:t> </a:t>
            </a:r>
          </a:p>
        </p:txBody>
      </p:sp>
      <p:sp>
        <p:nvSpPr>
          <p:cNvPr id="5" name="Rectangle 4"/>
          <p:cNvSpPr/>
          <p:nvPr/>
        </p:nvSpPr>
        <p:spPr>
          <a:xfrm>
            <a:off x="5048914" y="6025376"/>
            <a:ext cx="4005624" cy="646331"/>
          </a:xfrm>
          <a:prstGeom prst="rect">
            <a:avLst/>
          </a:prstGeom>
        </p:spPr>
        <p:txBody>
          <a:bodyPr wrap="square">
            <a:spAutoFit/>
          </a:bodyPr>
          <a:lstStyle/>
          <a:p>
            <a:r>
              <a:rPr lang="en-US" dirty="0"/>
              <a:t>A gland opens under the </a:t>
            </a:r>
            <a:r>
              <a:rPr lang="en-US" dirty="0" err="1"/>
              <a:t>trophoblast</a:t>
            </a:r>
            <a:r>
              <a:rPr lang="en-US" dirty="0"/>
              <a:t> of the </a:t>
            </a:r>
            <a:r>
              <a:rPr lang="en-US" dirty="0" err="1"/>
              <a:t>allantochorion</a:t>
            </a:r>
            <a:r>
              <a:rPr lang="en-US" dirty="0"/>
              <a:t>. </a:t>
            </a:r>
          </a:p>
        </p:txBody>
      </p:sp>
    </p:spTree>
    <p:extLst>
      <p:ext uri="{BB962C8B-B14F-4D97-AF65-F5344CB8AC3E}">
        <p14:creationId xmlns:p14="http://schemas.microsoft.com/office/powerpoint/2010/main" val="2701904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 eq d6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056342"/>
          </a:xfrm>
          <a:prstGeom prst="rect">
            <a:avLst/>
          </a:prstGeom>
        </p:spPr>
      </p:pic>
      <p:sp>
        <p:nvSpPr>
          <p:cNvPr id="3" name="Rectangle 2"/>
          <p:cNvSpPr/>
          <p:nvPr/>
        </p:nvSpPr>
        <p:spPr>
          <a:xfrm>
            <a:off x="234804" y="6100506"/>
            <a:ext cx="8808101" cy="646331"/>
          </a:xfrm>
          <a:prstGeom prst="rect">
            <a:avLst/>
          </a:prstGeom>
        </p:spPr>
        <p:txBody>
          <a:bodyPr wrap="square">
            <a:spAutoFit/>
          </a:bodyPr>
          <a:lstStyle/>
          <a:p>
            <a:r>
              <a:rPr lang="en-US" dirty="0"/>
              <a:t>Cup cells around three endometrial vessels; note thick basal </a:t>
            </a:r>
            <a:r>
              <a:rPr lang="en-US" dirty="0" smtClean="0"/>
              <a:t>laminas. </a:t>
            </a:r>
            <a:endParaRPr lang="en-US" dirty="0"/>
          </a:p>
          <a:p>
            <a:r>
              <a:rPr lang="en-US" dirty="0"/>
              <a:t> </a:t>
            </a:r>
          </a:p>
        </p:txBody>
      </p:sp>
    </p:spTree>
    <p:extLst>
      <p:ext uri="{BB962C8B-B14F-4D97-AF65-F5344CB8AC3E}">
        <p14:creationId xmlns:p14="http://schemas.microsoft.com/office/powerpoint/2010/main" val="1345607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 eq d6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820" y="34127"/>
            <a:ext cx="8855124" cy="5929571"/>
          </a:xfrm>
          <a:prstGeom prst="rect">
            <a:avLst/>
          </a:prstGeom>
        </p:spPr>
      </p:pic>
      <p:sp>
        <p:nvSpPr>
          <p:cNvPr id="3" name="Rectangle 2"/>
          <p:cNvSpPr/>
          <p:nvPr/>
        </p:nvSpPr>
        <p:spPr>
          <a:xfrm>
            <a:off x="305798" y="5934670"/>
            <a:ext cx="8838202" cy="646331"/>
          </a:xfrm>
          <a:prstGeom prst="rect">
            <a:avLst/>
          </a:prstGeom>
        </p:spPr>
        <p:txBody>
          <a:bodyPr wrap="square">
            <a:spAutoFit/>
          </a:bodyPr>
          <a:lstStyle/>
          <a:p>
            <a:r>
              <a:rPr lang="en-US" dirty="0"/>
              <a:t>Across the top is an endometrial </a:t>
            </a:r>
            <a:r>
              <a:rPr lang="en-US" dirty="0" smtClean="0"/>
              <a:t>vessel </a:t>
            </a:r>
            <a:r>
              <a:rPr lang="en-US" dirty="0"/>
              <a:t>showing infiltration by lymphocytes. </a:t>
            </a:r>
            <a:endParaRPr lang="en-US" dirty="0" smtClean="0"/>
          </a:p>
          <a:p>
            <a:r>
              <a:rPr lang="en-US" dirty="0" smtClean="0"/>
              <a:t>Cup </a:t>
            </a:r>
            <a:r>
              <a:rPr lang="en-US" dirty="0"/>
              <a:t>cells are healthy with some lipid and </a:t>
            </a:r>
            <a:r>
              <a:rPr lang="en-US" dirty="0" err="1"/>
              <a:t>vacuolation</a:t>
            </a:r>
            <a:r>
              <a:rPr lang="en-US" dirty="0" smtClean="0"/>
              <a:t>.</a:t>
            </a:r>
            <a:endParaRPr lang="en-US" dirty="0"/>
          </a:p>
        </p:txBody>
      </p:sp>
    </p:spTree>
    <p:extLst>
      <p:ext uri="{BB962C8B-B14F-4D97-AF65-F5344CB8AC3E}">
        <p14:creationId xmlns:p14="http://schemas.microsoft.com/office/powerpoint/2010/main" val="4200545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 eq d6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885" y="10410"/>
            <a:ext cx="9054956" cy="6063535"/>
          </a:xfrm>
          <a:prstGeom prst="rect">
            <a:avLst/>
          </a:prstGeom>
        </p:spPr>
      </p:pic>
      <p:sp>
        <p:nvSpPr>
          <p:cNvPr id="3" name="Rectangle 2"/>
          <p:cNvSpPr/>
          <p:nvPr/>
        </p:nvSpPr>
        <p:spPr>
          <a:xfrm>
            <a:off x="901452" y="6073945"/>
            <a:ext cx="6858000" cy="646331"/>
          </a:xfrm>
          <a:prstGeom prst="rect">
            <a:avLst/>
          </a:prstGeom>
        </p:spPr>
        <p:txBody>
          <a:bodyPr wrap="square">
            <a:spAutoFit/>
          </a:bodyPr>
          <a:lstStyle/>
          <a:p>
            <a:r>
              <a:rPr lang="en-US" dirty="0"/>
              <a:t>TEM of a similar </a:t>
            </a:r>
            <a:r>
              <a:rPr lang="en-US" dirty="0" smtClean="0"/>
              <a:t>endometrial vessel. </a:t>
            </a:r>
            <a:r>
              <a:rPr lang="en-US" dirty="0"/>
              <a:t>Note numerous polys in the lumen, and a </a:t>
            </a:r>
            <a:r>
              <a:rPr lang="en-US" dirty="0" smtClean="0"/>
              <a:t>lymphocyte as well as polys </a:t>
            </a:r>
            <a:r>
              <a:rPr lang="en-US" dirty="0"/>
              <a:t>in the wall of the vessel.</a:t>
            </a:r>
          </a:p>
        </p:txBody>
      </p:sp>
    </p:spTree>
    <p:extLst>
      <p:ext uri="{BB962C8B-B14F-4D97-AF65-F5344CB8AC3E}">
        <p14:creationId xmlns:p14="http://schemas.microsoft.com/office/powerpoint/2010/main" val="3061210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eq d6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93" y="0"/>
            <a:ext cx="5148236" cy="3331401"/>
          </a:xfrm>
          <a:prstGeom prst="rect">
            <a:avLst/>
          </a:prstGeom>
        </p:spPr>
      </p:pic>
      <p:pic>
        <p:nvPicPr>
          <p:cNvPr id="3" name="Picture 2" descr="12 eq d68 -.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72599"/>
            <a:ext cx="5160816" cy="3485401"/>
          </a:xfrm>
          <a:prstGeom prst="rect">
            <a:avLst/>
          </a:prstGeom>
        </p:spPr>
      </p:pic>
      <p:sp>
        <p:nvSpPr>
          <p:cNvPr id="4" name="Rectangle 3"/>
          <p:cNvSpPr/>
          <p:nvPr/>
        </p:nvSpPr>
        <p:spPr>
          <a:xfrm>
            <a:off x="5160816" y="791514"/>
            <a:ext cx="3766191" cy="923330"/>
          </a:xfrm>
          <a:prstGeom prst="rect">
            <a:avLst/>
          </a:prstGeom>
        </p:spPr>
        <p:txBody>
          <a:bodyPr wrap="square">
            <a:spAutoFit/>
          </a:bodyPr>
          <a:lstStyle/>
          <a:p>
            <a:r>
              <a:rPr lang="en-US" dirty="0"/>
              <a:t>A normal gland on the left and an endometrial vessel with only slightly thickened basal lamina in the center.</a:t>
            </a:r>
          </a:p>
        </p:txBody>
      </p:sp>
      <p:sp>
        <p:nvSpPr>
          <p:cNvPr id="5" name="Rectangle 4"/>
          <p:cNvSpPr/>
          <p:nvPr/>
        </p:nvSpPr>
        <p:spPr>
          <a:xfrm>
            <a:off x="5277937" y="3705999"/>
            <a:ext cx="3391426" cy="1477328"/>
          </a:xfrm>
          <a:prstGeom prst="rect">
            <a:avLst/>
          </a:prstGeom>
        </p:spPr>
        <p:txBody>
          <a:bodyPr wrap="square">
            <a:spAutoFit/>
          </a:bodyPr>
          <a:lstStyle/>
          <a:p>
            <a:r>
              <a:rPr lang="en-US" dirty="0"/>
              <a:t>Heterogeneous secretion collects in the gland lumen. Note pale Golgi region in cup cells in the lower center beneath the gland </a:t>
            </a:r>
            <a:r>
              <a:rPr lang="en-US" dirty="0" smtClean="0"/>
              <a:t>epithelium. </a:t>
            </a:r>
            <a:endParaRPr lang="en-US" dirty="0"/>
          </a:p>
        </p:txBody>
      </p:sp>
    </p:spTree>
    <p:extLst>
      <p:ext uri="{BB962C8B-B14F-4D97-AF65-F5344CB8AC3E}">
        <p14:creationId xmlns:p14="http://schemas.microsoft.com/office/powerpoint/2010/main" val="870630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TotalTime>
  <Words>753</Words>
  <Application>Microsoft Office PowerPoint</Application>
  <PresentationFormat>On-screen Show (4:3)</PresentationFormat>
  <Paragraphs>63</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EQUINE MATURE ENDOMETRIAL CUP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Allen Enders</dc:creator>
  <cp:lastModifiedBy>eph25</cp:lastModifiedBy>
  <cp:revision>21</cp:revision>
  <dcterms:created xsi:type="dcterms:W3CDTF">2014-09-17T20:03:31Z</dcterms:created>
  <dcterms:modified xsi:type="dcterms:W3CDTF">2014-09-23T14:13:31Z</dcterms:modified>
</cp:coreProperties>
</file>