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256" r:id="rId2"/>
    <p:sldId id="284" r:id="rId3"/>
    <p:sldId id="285" r:id="rId4"/>
    <p:sldId id="278" r:id="rId5"/>
    <p:sldId id="279" r:id="rId6"/>
    <p:sldId id="288" r:id="rId7"/>
    <p:sldId id="283" r:id="rId8"/>
    <p:sldId id="286" r:id="rId9"/>
    <p:sldId id="287" r:id="rId10"/>
    <p:sldId id="289" r:id="rId11"/>
    <p:sldId id="290" r:id="rId12"/>
    <p:sldId id="291" r:id="rId13"/>
    <p:sldId id="293" r:id="rId14"/>
    <p:sldId id="292" r:id="rId15"/>
    <p:sldId id="294" r:id="rId16"/>
    <p:sldId id="295"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320" r:id="rId42"/>
    <p:sldId id="321" r:id="rId43"/>
    <p:sldId id="322" r:id="rId44"/>
    <p:sldId id="323" r:id="rId45"/>
    <p:sldId id="324" r:id="rId46"/>
    <p:sldId id="325" r:id="rId47"/>
    <p:sldId id="326" r:id="rId48"/>
    <p:sldId id="327" r:id="rId49"/>
    <p:sldId id="328" r:id="rId50"/>
    <p:sldId id="329" r:id="rId51"/>
    <p:sldId id="330" r:id="rId52"/>
    <p:sldId id="331" r:id="rId53"/>
    <p:sldId id="332" r:id="rId54"/>
    <p:sldId id="333" r:id="rId55"/>
    <p:sldId id="334" r:id="rId56"/>
    <p:sldId id="335" r:id="rId57"/>
    <p:sldId id="336" r:id="rId58"/>
    <p:sldId id="337" r:id="rId59"/>
    <p:sldId id="338" r:id="rId60"/>
    <p:sldId id="339" r:id="rId61"/>
    <p:sldId id="340" r:id="rId62"/>
    <p:sldId id="282" r:id="rId63"/>
    <p:sldId id="280" r:id="rId64"/>
    <p:sldId id="281" r:id="rId65"/>
    <p:sldId id="341" r:id="rId66"/>
    <p:sldId id="342"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34" d="100"/>
          <a:sy n="134" d="100"/>
        </p:scale>
        <p:origin x="-954" y="-72"/>
      </p:cViewPr>
      <p:guideLst>
        <p:guide orient="horz" pos="2160"/>
        <p:guide pos="2880"/>
      </p:guideLst>
    </p:cSldViewPr>
  </p:slideViewPr>
  <p:notesTextViewPr>
    <p:cViewPr>
      <p:scale>
        <a:sx n="100" d="100"/>
        <a:sy n="100" d="100"/>
      </p:scale>
      <p:origin x="0" y="0"/>
    </p:cViewPr>
  </p:notesTextViewPr>
  <p:sorterViewPr>
    <p:cViewPr>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310748-7EED-1F47-B736-F92AC4F26673}" type="datetimeFigureOut">
              <a:rPr lang="en-US" smtClean="0"/>
              <a:t>10/3/2013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E4F127-70B7-EB42-8F83-AF0D709C391D}" type="slidenum">
              <a:rPr lang="en-US" smtClean="0"/>
              <a:t>‹#›</a:t>
            </a:fld>
            <a:endParaRPr lang="en-US"/>
          </a:p>
        </p:txBody>
      </p:sp>
    </p:spTree>
    <p:extLst>
      <p:ext uri="{BB962C8B-B14F-4D97-AF65-F5344CB8AC3E}">
        <p14:creationId xmlns:p14="http://schemas.microsoft.com/office/powerpoint/2010/main" val="34342549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E4F127-70B7-EB42-8F83-AF0D709C391D}" type="slidenum">
              <a:rPr lang="en-US" smtClean="0"/>
              <a:t>20</a:t>
            </a:fld>
            <a:endParaRPr lang="en-US"/>
          </a:p>
        </p:txBody>
      </p:sp>
    </p:spTree>
    <p:extLst>
      <p:ext uri="{BB962C8B-B14F-4D97-AF65-F5344CB8AC3E}">
        <p14:creationId xmlns:p14="http://schemas.microsoft.com/office/powerpoint/2010/main" val="4220175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A9882A-B026-3946-8029-1E3A5D6B3710}" type="datetimeFigureOut">
              <a:rPr lang="en-US" smtClean="0"/>
              <a:t>10/3/2013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A14BCB-3083-D446-94D1-C306E34E0582}" type="slidenum">
              <a:rPr lang="en-US" smtClean="0"/>
              <a:t>‹#›</a:t>
            </a:fld>
            <a:endParaRPr lang="en-US"/>
          </a:p>
        </p:txBody>
      </p:sp>
    </p:spTree>
    <p:extLst>
      <p:ext uri="{BB962C8B-B14F-4D97-AF65-F5344CB8AC3E}">
        <p14:creationId xmlns:p14="http://schemas.microsoft.com/office/powerpoint/2010/main" val="1582469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A9882A-B026-3946-8029-1E3A5D6B3710}" type="datetimeFigureOut">
              <a:rPr lang="en-US" smtClean="0"/>
              <a:t>10/3/2013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A14BCB-3083-D446-94D1-C306E34E0582}" type="slidenum">
              <a:rPr lang="en-US" smtClean="0"/>
              <a:t>‹#›</a:t>
            </a:fld>
            <a:endParaRPr lang="en-US"/>
          </a:p>
        </p:txBody>
      </p:sp>
    </p:spTree>
    <p:extLst>
      <p:ext uri="{BB962C8B-B14F-4D97-AF65-F5344CB8AC3E}">
        <p14:creationId xmlns:p14="http://schemas.microsoft.com/office/powerpoint/2010/main" val="2703466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A9882A-B026-3946-8029-1E3A5D6B3710}" type="datetimeFigureOut">
              <a:rPr lang="en-US" smtClean="0"/>
              <a:t>10/3/2013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A14BCB-3083-D446-94D1-C306E34E0582}" type="slidenum">
              <a:rPr lang="en-US" smtClean="0"/>
              <a:t>‹#›</a:t>
            </a:fld>
            <a:endParaRPr lang="en-US"/>
          </a:p>
        </p:txBody>
      </p:sp>
    </p:spTree>
    <p:extLst>
      <p:ext uri="{BB962C8B-B14F-4D97-AF65-F5344CB8AC3E}">
        <p14:creationId xmlns:p14="http://schemas.microsoft.com/office/powerpoint/2010/main" val="31056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A9882A-B026-3946-8029-1E3A5D6B3710}" type="datetimeFigureOut">
              <a:rPr lang="en-US" smtClean="0"/>
              <a:t>10/3/2013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A14BCB-3083-D446-94D1-C306E34E0582}" type="slidenum">
              <a:rPr lang="en-US" smtClean="0"/>
              <a:t>‹#›</a:t>
            </a:fld>
            <a:endParaRPr lang="en-US"/>
          </a:p>
        </p:txBody>
      </p:sp>
    </p:spTree>
    <p:extLst>
      <p:ext uri="{BB962C8B-B14F-4D97-AF65-F5344CB8AC3E}">
        <p14:creationId xmlns:p14="http://schemas.microsoft.com/office/powerpoint/2010/main" val="1882798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A9882A-B026-3946-8029-1E3A5D6B3710}" type="datetimeFigureOut">
              <a:rPr lang="en-US" smtClean="0"/>
              <a:t>10/3/2013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A14BCB-3083-D446-94D1-C306E34E0582}" type="slidenum">
              <a:rPr lang="en-US" smtClean="0"/>
              <a:t>‹#›</a:t>
            </a:fld>
            <a:endParaRPr lang="en-US"/>
          </a:p>
        </p:txBody>
      </p:sp>
    </p:spTree>
    <p:extLst>
      <p:ext uri="{BB962C8B-B14F-4D97-AF65-F5344CB8AC3E}">
        <p14:creationId xmlns:p14="http://schemas.microsoft.com/office/powerpoint/2010/main" val="690787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A9882A-B026-3946-8029-1E3A5D6B3710}" type="datetimeFigureOut">
              <a:rPr lang="en-US" smtClean="0"/>
              <a:t>10/3/2013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A14BCB-3083-D446-94D1-C306E34E0582}" type="slidenum">
              <a:rPr lang="en-US" smtClean="0"/>
              <a:t>‹#›</a:t>
            </a:fld>
            <a:endParaRPr lang="en-US"/>
          </a:p>
        </p:txBody>
      </p:sp>
    </p:spTree>
    <p:extLst>
      <p:ext uri="{BB962C8B-B14F-4D97-AF65-F5344CB8AC3E}">
        <p14:creationId xmlns:p14="http://schemas.microsoft.com/office/powerpoint/2010/main" val="1470921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A9882A-B026-3946-8029-1E3A5D6B3710}" type="datetimeFigureOut">
              <a:rPr lang="en-US" smtClean="0"/>
              <a:t>10/3/2013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A14BCB-3083-D446-94D1-C306E34E0582}" type="slidenum">
              <a:rPr lang="en-US" smtClean="0"/>
              <a:t>‹#›</a:t>
            </a:fld>
            <a:endParaRPr lang="en-US"/>
          </a:p>
        </p:txBody>
      </p:sp>
    </p:spTree>
    <p:extLst>
      <p:ext uri="{BB962C8B-B14F-4D97-AF65-F5344CB8AC3E}">
        <p14:creationId xmlns:p14="http://schemas.microsoft.com/office/powerpoint/2010/main" val="1634621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A9882A-B026-3946-8029-1E3A5D6B3710}" type="datetimeFigureOut">
              <a:rPr lang="en-US" smtClean="0"/>
              <a:t>10/3/2013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A14BCB-3083-D446-94D1-C306E34E0582}" type="slidenum">
              <a:rPr lang="en-US" smtClean="0"/>
              <a:t>‹#›</a:t>
            </a:fld>
            <a:endParaRPr lang="en-US"/>
          </a:p>
        </p:txBody>
      </p:sp>
    </p:spTree>
    <p:extLst>
      <p:ext uri="{BB962C8B-B14F-4D97-AF65-F5344CB8AC3E}">
        <p14:creationId xmlns:p14="http://schemas.microsoft.com/office/powerpoint/2010/main" val="3697466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A9882A-B026-3946-8029-1E3A5D6B3710}" type="datetimeFigureOut">
              <a:rPr lang="en-US" smtClean="0"/>
              <a:t>10/3/2013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A14BCB-3083-D446-94D1-C306E34E0582}" type="slidenum">
              <a:rPr lang="en-US" smtClean="0"/>
              <a:t>‹#›</a:t>
            </a:fld>
            <a:endParaRPr lang="en-US"/>
          </a:p>
        </p:txBody>
      </p:sp>
    </p:spTree>
    <p:extLst>
      <p:ext uri="{BB962C8B-B14F-4D97-AF65-F5344CB8AC3E}">
        <p14:creationId xmlns:p14="http://schemas.microsoft.com/office/powerpoint/2010/main" val="1016062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A9882A-B026-3946-8029-1E3A5D6B3710}" type="datetimeFigureOut">
              <a:rPr lang="en-US" smtClean="0"/>
              <a:t>10/3/2013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A14BCB-3083-D446-94D1-C306E34E0582}" type="slidenum">
              <a:rPr lang="en-US" smtClean="0"/>
              <a:t>‹#›</a:t>
            </a:fld>
            <a:endParaRPr lang="en-US"/>
          </a:p>
        </p:txBody>
      </p:sp>
    </p:spTree>
    <p:extLst>
      <p:ext uri="{BB962C8B-B14F-4D97-AF65-F5344CB8AC3E}">
        <p14:creationId xmlns:p14="http://schemas.microsoft.com/office/powerpoint/2010/main" val="1943366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A9882A-B026-3946-8029-1E3A5D6B3710}" type="datetimeFigureOut">
              <a:rPr lang="en-US" smtClean="0"/>
              <a:t>10/3/2013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A14BCB-3083-D446-94D1-C306E34E0582}" type="slidenum">
              <a:rPr lang="en-US" smtClean="0"/>
              <a:t>‹#›</a:t>
            </a:fld>
            <a:endParaRPr lang="en-US"/>
          </a:p>
        </p:txBody>
      </p:sp>
    </p:spTree>
    <p:extLst>
      <p:ext uri="{BB962C8B-B14F-4D97-AF65-F5344CB8AC3E}">
        <p14:creationId xmlns:p14="http://schemas.microsoft.com/office/powerpoint/2010/main" val="4243342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9882A-B026-3946-8029-1E3A5D6B3710}" type="datetimeFigureOut">
              <a:rPr lang="en-US" smtClean="0"/>
              <a:t>10/3/2013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A14BCB-3083-D446-94D1-C306E34E0582}" type="slidenum">
              <a:rPr lang="en-US" smtClean="0"/>
              <a:t>‹#›</a:t>
            </a:fld>
            <a:endParaRPr lang="en-US"/>
          </a:p>
        </p:txBody>
      </p:sp>
    </p:spTree>
    <p:extLst>
      <p:ext uri="{BB962C8B-B14F-4D97-AF65-F5344CB8AC3E}">
        <p14:creationId xmlns:p14="http://schemas.microsoft.com/office/powerpoint/2010/main" val="585512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68676" y="520301"/>
            <a:ext cx="4506362" cy="461665"/>
          </a:xfrm>
          <a:prstGeom prst="rect">
            <a:avLst/>
          </a:prstGeom>
        </p:spPr>
        <p:txBody>
          <a:bodyPr wrap="none">
            <a:spAutoFit/>
          </a:bodyPr>
          <a:lstStyle/>
          <a:p>
            <a:r>
              <a:rPr lang="en-US" sz="2400" b="1" dirty="0"/>
              <a:t>Implantation in the </a:t>
            </a:r>
            <a:r>
              <a:rPr lang="en-US" sz="2400" b="1" dirty="0" smtClean="0"/>
              <a:t>laboratory rat</a:t>
            </a:r>
            <a:endParaRPr lang="en-US" sz="2400" b="1" dirty="0"/>
          </a:p>
        </p:txBody>
      </p:sp>
      <p:sp>
        <p:nvSpPr>
          <p:cNvPr id="6" name="Rectangle 5"/>
          <p:cNvSpPr/>
          <p:nvPr/>
        </p:nvSpPr>
        <p:spPr>
          <a:xfrm>
            <a:off x="435118" y="1143520"/>
            <a:ext cx="7924554" cy="1015663"/>
          </a:xfrm>
          <a:prstGeom prst="rect">
            <a:avLst/>
          </a:prstGeom>
        </p:spPr>
        <p:txBody>
          <a:bodyPr wrap="square">
            <a:spAutoFit/>
          </a:bodyPr>
          <a:lstStyle/>
          <a:p>
            <a:pPr algn="ctr"/>
            <a:r>
              <a:rPr lang="en-US" dirty="0"/>
              <a:t>	</a:t>
            </a:r>
            <a:r>
              <a:rPr lang="en-US" sz="2000" dirty="0" smtClean="0"/>
              <a:t>Allen C Enders</a:t>
            </a:r>
          </a:p>
          <a:p>
            <a:pPr algn="ctr"/>
            <a:r>
              <a:rPr lang="en-US" sz="2000" dirty="0" smtClean="0"/>
              <a:t>Department of Cell Biology and Human Anatomy</a:t>
            </a:r>
          </a:p>
          <a:p>
            <a:pPr algn="ctr"/>
            <a:r>
              <a:rPr lang="en-US" sz="2000" dirty="0" smtClean="0"/>
              <a:t>University of California, Davis</a:t>
            </a:r>
            <a:endParaRPr lang="en-US" sz="2000" dirty="0"/>
          </a:p>
        </p:txBody>
      </p:sp>
      <p:sp>
        <p:nvSpPr>
          <p:cNvPr id="3" name="Rectangle 2"/>
          <p:cNvSpPr/>
          <p:nvPr/>
        </p:nvSpPr>
        <p:spPr>
          <a:xfrm>
            <a:off x="884704" y="2720543"/>
            <a:ext cx="7704867" cy="3416320"/>
          </a:xfrm>
          <a:prstGeom prst="rect">
            <a:avLst/>
          </a:prstGeom>
        </p:spPr>
        <p:txBody>
          <a:bodyPr wrap="square">
            <a:spAutoFit/>
          </a:bodyPr>
          <a:lstStyle/>
          <a:p>
            <a:r>
              <a:rPr lang="en-US" dirty="0"/>
              <a:t>The morphology of implantation in the rat has been extensively studied, including by the people in our laboratory- papers listed below.</a:t>
            </a:r>
          </a:p>
          <a:p>
            <a:r>
              <a:rPr lang="en-US" dirty="0"/>
              <a:t> </a:t>
            </a:r>
          </a:p>
          <a:p>
            <a:r>
              <a:rPr lang="en-US" dirty="0"/>
              <a:t>The series included here is put together to show the time sequence of development of the implantation chamber, and especially to make available color micrographs of the different stages rather than describing these stages in great detail. </a:t>
            </a:r>
            <a:r>
              <a:rPr lang="en-US" dirty="0" smtClean="0"/>
              <a:t>The Sprague-</a:t>
            </a:r>
            <a:r>
              <a:rPr lang="en-US" dirty="0" err="1" smtClean="0"/>
              <a:t>Dawley</a:t>
            </a:r>
            <a:r>
              <a:rPr lang="en-US" dirty="0" smtClean="0"/>
              <a:t> rats used were on a light cycle of 14 </a:t>
            </a:r>
            <a:r>
              <a:rPr lang="en-US" dirty="0" err="1" smtClean="0"/>
              <a:t>hr</a:t>
            </a:r>
            <a:r>
              <a:rPr lang="en-US" dirty="0" smtClean="0"/>
              <a:t> light, 10 </a:t>
            </a:r>
            <a:r>
              <a:rPr lang="en-US" dirty="0" err="1" smtClean="0"/>
              <a:t>hr</a:t>
            </a:r>
            <a:r>
              <a:rPr lang="en-US" dirty="0" smtClean="0"/>
              <a:t> dark. The day in which sperm were found in the vaginal smear was considered day 1 of pregnancy.</a:t>
            </a:r>
            <a:endParaRPr lang="en-US" dirty="0"/>
          </a:p>
          <a:p>
            <a:r>
              <a:rPr lang="en-US" dirty="0"/>
              <a:t> </a:t>
            </a:r>
          </a:p>
          <a:p>
            <a:r>
              <a:rPr lang="en-US" dirty="0"/>
              <a:t>The implantation sites for this study were obtained by perfusion of the uterus with saline, then fixative, via the abdominal artery in anesthetized animals. </a:t>
            </a:r>
          </a:p>
        </p:txBody>
      </p:sp>
    </p:spTree>
    <p:extLst>
      <p:ext uri="{BB962C8B-B14F-4D97-AF65-F5344CB8AC3E}">
        <p14:creationId xmlns:p14="http://schemas.microsoft.com/office/powerpoint/2010/main" val="2084657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695" y="236756"/>
            <a:ext cx="8103292" cy="3970318"/>
          </a:xfrm>
          <a:prstGeom prst="rect">
            <a:avLst/>
          </a:prstGeom>
        </p:spPr>
        <p:txBody>
          <a:bodyPr wrap="square">
            <a:spAutoFit/>
          </a:bodyPr>
          <a:lstStyle/>
          <a:p>
            <a:r>
              <a:rPr lang="en-US" dirty="0"/>
              <a:t>Day 7</a:t>
            </a:r>
          </a:p>
          <a:p>
            <a:r>
              <a:rPr lang="en-US" dirty="0"/>
              <a:t> </a:t>
            </a:r>
          </a:p>
          <a:p>
            <a:r>
              <a:rPr lang="en-US" dirty="0"/>
              <a:t>On the morning of day 7, the integrity of the uterine epithelium adjacent to the mural </a:t>
            </a:r>
            <a:r>
              <a:rPr lang="en-US" dirty="0" err="1"/>
              <a:t>trophoblast</a:t>
            </a:r>
            <a:r>
              <a:rPr lang="en-US" dirty="0"/>
              <a:t> is lost. The implantation site begins to be tubular, and the inner cell mass elongates to form the egg cylinder. </a:t>
            </a:r>
          </a:p>
          <a:p>
            <a:r>
              <a:rPr lang="en-US" dirty="0"/>
              <a:t> </a:t>
            </a:r>
          </a:p>
          <a:p>
            <a:r>
              <a:rPr lang="en-US" dirty="0"/>
              <a:t>By the afternoon of day 7, the epithelium is gone on either side of the mural </a:t>
            </a:r>
            <a:r>
              <a:rPr lang="en-US" dirty="0" err="1"/>
              <a:t>trophoblast</a:t>
            </a:r>
            <a:r>
              <a:rPr lang="en-US" dirty="0"/>
              <a:t>. </a:t>
            </a:r>
          </a:p>
          <a:p>
            <a:r>
              <a:rPr lang="en-US" dirty="0"/>
              <a:t> </a:t>
            </a:r>
          </a:p>
          <a:p>
            <a:r>
              <a:rPr lang="en-US" dirty="0"/>
              <a:t>By the evening of day 7, some of the epithelium well above and separated from the site begins to disintegrate in the area that will be come the </a:t>
            </a:r>
            <a:r>
              <a:rPr lang="en-US" dirty="0" err="1"/>
              <a:t>mesometrial</a:t>
            </a:r>
            <a:r>
              <a:rPr lang="en-US" dirty="0"/>
              <a:t> chamber. </a:t>
            </a:r>
            <a:r>
              <a:rPr lang="en-US" dirty="0" err="1"/>
              <a:t>Decidualization</a:t>
            </a:r>
            <a:r>
              <a:rPr lang="en-US" dirty="0"/>
              <a:t> is much more extensive than the previous day, and some maternal blood reaches the mural </a:t>
            </a:r>
            <a:r>
              <a:rPr lang="en-US" dirty="0" err="1"/>
              <a:t>trophoblast</a:t>
            </a:r>
            <a:r>
              <a:rPr lang="en-US" dirty="0"/>
              <a:t>. </a:t>
            </a:r>
          </a:p>
          <a:p>
            <a:r>
              <a:rPr lang="en-US" dirty="0"/>
              <a:t> </a:t>
            </a:r>
          </a:p>
        </p:txBody>
      </p:sp>
    </p:spTree>
    <p:extLst>
      <p:ext uri="{BB962C8B-B14F-4D97-AF65-F5344CB8AC3E}">
        <p14:creationId xmlns:p14="http://schemas.microsoft.com/office/powerpoint/2010/main" val="632591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 rat d7 9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194" y="101511"/>
            <a:ext cx="3523488" cy="5486400"/>
          </a:xfrm>
          <a:prstGeom prst="rect">
            <a:avLst/>
          </a:prstGeom>
        </p:spPr>
      </p:pic>
      <p:pic>
        <p:nvPicPr>
          <p:cNvPr id="3" name="Picture 2" descr="16 rat d7 9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86655"/>
            <a:ext cx="3596640" cy="5486400"/>
          </a:xfrm>
          <a:prstGeom prst="rect">
            <a:avLst/>
          </a:prstGeom>
        </p:spPr>
      </p:pic>
      <p:sp>
        <p:nvSpPr>
          <p:cNvPr id="4" name="Rectangle 3"/>
          <p:cNvSpPr/>
          <p:nvPr/>
        </p:nvSpPr>
        <p:spPr>
          <a:xfrm>
            <a:off x="132194" y="5548185"/>
            <a:ext cx="3962216" cy="1244123"/>
          </a:xfrm>
          <a:prstGeom prst="rect">
            <a:avLst/>
          </a:prstGeom>
        </p:spPr>
        <p:txBody>
          <a:bodyPr wrap="square">
            <a:spAutoFit/>
          </a:bodyPr>
          <a:lstStyle/>
          <a:p>
            <a:r>
              <a:rPr lang="en-US" dirty="0" smtClean="0"/>
              <a:t>There </a:t>
            </a:r>
            <a:r>
              <a:rPr lang="en-US" dirty="0"/>
              <a:t>is a pronounced egg cylinder on the morning of day 7, and the primary decidua extends above as well as below the implanted blastocyst.</a:t>
            </a:r>
          </a:p>
        </p:txBody>
      </p:sp>
      <p:sp>
        <p:nvSpPr>
          <p:cNvPr id="5" name="Rectangle 4"/>
          <p:cNvSpPr/>
          <p:nvPr/>
        </p:nvSpPr>
        <p:spPr>
          <a:xfrm>
            <a:off x="4572000" y="5591979"/>
            <a:ext cx="4572000" cy="1200329"/>
          </a:xfrm>
          <a:prstGeom prst="rect">
            <a:avLst/>
          </a:prstGeom>
        </p:spPr>
        <p:txBody>
          <a:bodyPr>
            <a:spAutoFit/>
          </a:bodyPr>
          <a:lstStyle/>
          <a:p>
            <a:r>
              <a:rPr lang="en-US" dirty="0" smtClean="0"/>
              <a:t>At </a:t>
            </a:r>
            <a:r>
              <a:rPr lang="en-US" dirty="0"/>
              <a:t>this higher mag it can be seen that at several places in the </a:t>
            </a:r>
            <a:r>
              <a:rPr lang="en-US" dirty="0" err="1"/>
              <a:t>abembryonic</a:t>
            </a:r>
            <a:r>
              <a:rPr lang="en-US" dirty="0"/>
              <a:t> area the luminal epithelial cells are missing and </a:t>
            </a:r>
            <a:r>
              <a:rPr lang="en-US" dirty="0" err="1"/>
              <a:t>trophoblast</a:t>
            </a:r>
            <a:r>
              <a:rPr lang="en-US" dirty="0"/>
              <a:t> is adjacent to primary decidua.</a:t>
            </a:r>
          </a:p>
        </p:txBody>
      </p:sp>
    </p:spTree>
    <p:extLst>
      <p:ext uri="{BB962C8B-B14F-4D97-AF65-F5344CB8AC3E}">
        <p14:creationId xmlns:p14="http://schemas.microsoft.com/office/powerpoint/2010/main" val="1158208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 d7 2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964"/>
            <a:ext cx="3633216" cy="5486400"/>
          </a:xfrm>
          <a:prstGeom prst="rect">
            <a:avLst/>
          </a:prstGeom>
        </p:spPr>
      </p:pic>
      <p:pic>
        <p:nvPicPr>
          <p:cNvPr id="3" name="Picture 2" descr="18 rat d7 2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89986"/>
            <a:ext cx="5486400" cy="3968496"/>
          </a:xfrm>
          <a:prstGeom prst="rect">
            <a:avLst/>
          </a:prstGeom>
        </p:spPr>
      </p:pic>
      <p:sp>
        <p:nvSpPr>
          <p:cNvPr id="4" name="Rectangle 3"/>
          <p:cNvSpPr/>
          <p:nvPr/>
        </p:nvSpPr>
        <p:spPr>
          <a:xfrm>
            <a:off x="0" y="5737359"/>
            <a:ext cx="4236729" cy="923330"/>
          </a:xfrm>
          <a:prstGeom prst="rect">
            <a:avLst/>
          </a:prstGeom>
        </p:spPr>
        <p:txBody>
          <a:bodyPr wrap="square">
            <a:spAutoFit/>
          </a:bodyPr>
          <a:lstStyle/>
          <a:p>
            <a:r>
              <a:rPr lang="en-US" dirty="0" smtClean="0"/>
              <a:t>The </a:t>
            </a:r>
            <a:r>
              <a:rPr lang="en-US" dirty="0"/>
              <a:t>afternoon of day 7. The growth of the secondary decidua has elongated the site, but primary decidua is still intact. </a:t>
            </a:r>
          </a:p>
        </p:txBody>
      </p:sp>
      <p:sp>
        <p:nvSpPr>
          <p:cNvPr id="5" name="Rectangle 4"/>
          <p:cNvSpPr/>
          <p:nvPr/>
        </p:nvSpPr>
        <p:spPr>
          <a:xfrm>
            <a:off x="3782336" y="4073499"/>
            <a:ext cx="5224068" cy="1200329"/>
          </a:xfrm>
          <a:prstGeom prst="rect">
            <a:avLst/>
          </a:prstGeom>
        </p:spPr>
        <p:txBody>
          <a:bodyPr wrap="square">
            <a:spAutoFit/>
          </a:bodyPr>
          <a:lstStyle/>
          <a:p>
            <a:r>
              <a:rPr lang="en-US" dirty="0" smtClean="0"/>
              <a:t>At </a:t>
            </a:r>
            <a:r>
              <a:rPr lang="en-US" dirty="0"/>
              <a:t>a higher mag the luminal epithelium in the area of the </a:t>
            </a:r>
            <a:r>
              <a:rPr lang="en-US" dirty="0" err="1"/>
              <a:t>ectoplacental</a:t>
            </a:r>
            <a:r>
              <a:rPr lang="en-US" dirty="0"/>
              <a:t> </a:t>
            </a:r>
            <a:r>
              <a:rPr lang="en-US" dirty="0" smtClean="0"/>
              <a:t>cone </a:t>
            </a:r>
            <a:r>
              <a:rPr lang="en-US" dirty="0"/>
              <a:t>is intact, but the rest of the epithelium is now gone from the </a:t>
            </a:r>
            <a:r>
              <a:rPr lang="en-US" dirty="0" smtClean="0"/>
              <a:t>level of the egg </a:t>
            </a:r>
            <a:r>
              <a:rPr lang="en-US" dirty="0"/>
              <a:t>cylinder down. </a:t>
            </a:r>
          </a:p>
        </p:txBody>
      </p:sp>
    </p:spTree>
    <p:extLst>
      <p:ext uri="{BB962C8B-B14F-4D97-AF65-F5344CB8AC3E}">
        <p14:creationId xmlns:p14="http://schemas.microsoft.com/office/powerpoint/2010/main" val="3339061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 rat d7 2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900" y="295967"/>
            <a:ext cx="4572000" cy="3419856"/>
          </a:xfrm>
          <a:prstGeom prst="rect">
            <a:avLst/>
          </a:prstGeom>
        </p:spPr>
      </p:pic>
      <p:pic>
        <p:nvPicPr>
          <p:cNvPr id="3" name="Picture 2" descr="20 rat d7 2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916" y="298248"/>
            <a:ext cx="3419856" cy="4572000"/>
          </a:xfrm>
          <a:prstGeom prst="rect">
            <a:avLst/>
          </a:prstGeom>
        </p:spPr>
      </p:pic>
      <p:sp>
        <p:nvSpPr>
          <p:cNvPr id="4" name="Rectangle 3"/>
          <p:cNvSpPr/>
          <p:nvPr/>
        </p:nvSpPr>
        <p:spPr>
          <a:xfrm>
            <a:off x="229900" y="3916039"/>
            <a:ext cx="4572000" cy="646331"/>
          </a:xfrm>
          <a:prstGeom prst="rect">
            <a:avLst/>
          </a:prstGeom>
        </p:spPr>
        <p:txBody>
          <a:bodyPr>
            <a:spAutoFit/>
          </a:bodyPr>
          <a:lstStyle/>
          <a:p>
            <a:r>
              <a:rPr lang="en-US" dirty="0" smtClean="0"/>
              <a:t>The </a:t>
            </a:r>
            <a:r>
              <a:rPr lang="en-US" dirty="0"/>
              <a:t>longitudinally split uterus shows the tubular arrangement of the implantation site.</a:t>
            </a:r>
          </a:p>
        </p:txBody>
      </p:sp>
      <p:sp>
        <p:nvSpPr>
          <p:cNvPr id="5" name="Rectangle 4"/>
          <p:cNvSpPr/>
          <p:nvPr/>
        </p:nvSpPr>
        <p:spPr>
          <a:xfrm>
            <a:off x="4946956" y="4986517"/>
            <a:ext cx="4197044" cy="1477328"/>
          </a:xfrm>
          <a:prstGeom prst="rect">
            <a:avLst/>
          </a:prstGeom>
        </p:spPr>
        <p:txBody>
          <a:bodyPr wrap="square">
            <a:spAutoFit/>
          </a:bodyPr>
          <a:lstStyle/>
          <a:p>
            <a:r>
              <a:rPr lang="en-US" dirty="0" smtClean="0"/>
              <a:t>At </a:t>
            </a:r>
            <a:r>
              <a:rPr lang="en-US" dirty="0"/>
              <a:t>a higher mag the domed visceral endoderm cells are seen, together with a migrating parietal endoderm cell towards the base of the blastocyst cavity.</a:t>
            </a:r>
          </a:p>
          <a:p>
            <a:r>
              <a:rPr lang="en-US" dirty="0"/>
              <a:t> </a:t>
            </a:r>
          </a:p>
        </p:txBody>
      </p:sp>
    </p:spTree>
    <p:extLst>
      <p:ext uri="{BB962C8B-B14F-4D97-AF65-F5344CB8AC3E}">
        <p14:creationId xmlns:p14="http://schemas.microsoft.com/office/powerpoint/2010/main" val="364416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5 rat d7 43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403" y="200088"/>
            <a:ext cx="3450336" cy="5486400"/>
          </a:xfrm>
          <a:prstGeom prst="rect">
            <a:avLst/>
          </a:prstGeom>
        </p:spPr>
      </p:pic>
      <p:pic>
        <p:nvPicPr>
          <p:cNvPr id="3" name="Picture 2" descr="20.7 rat d7 4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321" y="214048"/>
            <a:ext cx="4169664" cy="5486400"/>
          </a:xfrm>
          <a:prstGeom prst="rect">
            <a:avLst/>
          </a:prstGeom>
        </p:spPr>
      </p:pic>
      <p:sp>
        <p:nvSpPr>
          <p:cNvPr id="4" name="Rectangle 3"/>
          <p:cNvSpPr/>
          <p:nvPr/>
        </p:nvSpPr>
        <p:spPr>
          <a:xfrm>
            <a:off x="245403" y="5810167"/>
            <a:ext cx="3761426" cy="646331"/>
          </a:xfrm>
          <a:prstGeom prst="rect">
            <a:avLst/>
          </a:prstGeom>
        </p:spPr>
        <p:txBody>
          <a:bodyPr wrap="square">
            <a:spAutoFit/>
          </a:bodyPr>
          <a:lstStyle/>
          <a:p>
            <a:r>
              <a:rPr lang="en-US" dirty="0" smtClean="0"/>
              <a:t>Another </a:t>
            </a:r>
            <a:r>
              <a:rPr lang="en-US" dirty="0"/>
              <a:t>example of a split day 7 implantation site. </a:t>
            </a:r>
          </a:p>
        </p:txBody>
      </p:sp>
      <p:sp>
        <p:nvSpPr>
          <p:cNvPr id="5" name="Rectangle 4"/>
          <p:cNvSpPr/>
          <p:nvPr/>
        </p:nvSpPr>
        <p:spPr>
          <a:xfrm>
            <a:off x="4554210" y="5716287"/>
            <a:ext cx="4572000" cy="923330"/>
          </a:xfrm>
          <a:prstGeom prst="rect">
            <a:avLst/>
          </a:prstGeom>
        </p:spPr>
        <p:txBody>
          <a:bodyPr>
            <a:spAutoFit/>
          </a:bodyPr>
          <a:lstStyle/>
          <a:p>
            <a:r>
              <a:rPr lang="en-US" dirty="0" smtClean="0"/>
              <a:t>At </a:t>
            </a:r>
            <a:r>
              <a:rPr lang="en-US" dirty="0"/>
              <a:t>a higher mag the stellate individual endodermal cells can be seen on the inner surface of the </a:t>
            </a:r>
            <a:r>
              <a:rPr lang="en-US" dirty="0" err="1"/>
              <a:t>abembryonic</a:t>
            </a:r>
            <a:r>
              <a:rPr lang="en-US" dirty="0"/>
              <a:t> </a:t>
            </a:r>
            <a:r>
              <a:rPr lang="en-US" dirty="0" err="1"/>
              <a:t>trophoblast</a:t>
            </a:r>
            <a:r>
              <a:rPr lang="en-US" dirty="0" smtClean="0"/>
              <a:t>.</a:t>
            </a:r>
            <a:endParaRPr lang="en-US" dirty="0"/>
          </a:p>
        </p:txBody>
      </p:sp>
    </p:spTree>
    <p:extLst>
      <p:ext uri="{BB962C8B-B14F-4D97-AF65-F5344CB8AC3E}">
        <p14:creationId xmlns:p14="http://schemas.microsoft.com/office/powerpoint/2010/main" val="4142088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 rat d7 2pm 40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9" y="250793"/>
            <a:ext cx="2743200" cy="4224528"/>
          </a:xfrm>
          <a:prstGeom prst="rect">
            <a:avLst/>
          </a:prstGeom>
        </p:spPr>
      </p:pic>
      <p:pic>
        <p:nvPicPr>
          <p:cNvPr id="3" name="Picture 2" descr="22 rat d7 2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1577" y="263011"/>
            <a:ext cx="2743200" cy="4236720"/>
          </a:xfrm>
          <a:prstGeom prst="rect">
            <a:avLst/>
          </a:prstGeom>
        </p:spPr>
      </p:pic>
      <p:pic>
        <p:nvPicPr>
          <p:cNvPr id="4" name="Picture 3" descr="23 rat d7 2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2258" y="250793"/>
            <a:ext cx="2743200" cy="4084320"/>
          </a:xfrm>
          <a:prstGeom prst="rect">
            <a:avLst/>
          </a:prstGeom>
        </p:spPr>
      </p:pic>
      <p:sp>
        <p:nvSpPr>
          <p:cNvPr id="5" name="Rectangle 4"/>
          <p:cNvSpPr/>
          <p:nvPr/>
        </p:nvSpPr>
        <p:spPr>
          <a:xfrm>
            <a:off x="106329" y="4590205"/>
            <a:ext cx="2871424" cy="2031325"/>
          </a:xfrm>
          <a:prstGeom prst="rect">
            <a:avLst/>
          </a:prstGeom>
        </p:spPr>
        <p:txBody>
          <a:bodyPr wrap="square">
            <a:spAutoFit/>
          </a:bodyPr>
          <a:lstStyle/>
          <a:p>
            <a:r>
              <a:rPr lang="en-US" dirty="0" smtClean="0"/>
              <a:t>Cross </a:t>
            </a:r>
            <a:r>
              <a:rPr lang="en-US" dirty="0"/>
              <a:t>section across the implanting blastocyst shows the beginning of disintegration of some of the endometrial cells around the </a:t>
            </a:r>
            <a:r>
              <a:rPr lang="en-US" dirty="0" err="1"/>
              <a:t>mesometrial</a:t>
            </a:r>
            <a:r>
              <a:rPr lang="en-US" dirty="0"/>
              <a:t> aspect of the blastocyst. </a:t>
            </a:r>
          </a:p>
        </p:txBody>
      </p:sp>
      <p:sp>
        <p:nvSpPr>
          <p:cNvPr id="6" name="Rectangle 5"/>
          <p:cNvSpPr/>
          <p:nvPr/>
        </p:nvSpPr>
        <p:spPr>
          <a:xfrm>
            <a:off x="3121577" y="4596776"/>
            <a:ext cx="2918362" cy="2031325"/>
          </a:xfrm>
          <a:prstGeom prst="rect">
            <a:avLst/>
          </a:prstGeom>
        </p:spPr>
        <p:txBody>
          <a:bodyPr wrap="square">
            <a:spAutoFit/>
          </a:bodyPr>
          <a:lstStyle/>
          <a:p>
            <a:r>
              <a:rPr lang="en-US" dirty="0" smtClean="0"/>
              <a:t>More </a:t>
            </a:r>
            <a:r>
              <a:rPr lang="en-US" dirty="0" err="1"/>
              <a:t>antimesometrially</a:t>
            </a:r>
            <a:r>
              <a:rPr lang="en-US" dirty="0"/>
              <a:t>, the cross section shows </a:t>
            </a:r>
            <a:r>
              <a:rPr lang="en-US" dirty="0" err="1"/>
              <a:t>trophoblast</a:t>
            </a:r>
            <a:r>
              <a:rPr lang="en-US" dirty="0"/>
              <a:t> surrounding the blastocyst cavity and a layer of visceral endoderm cells around the ectoderm of the blastocyst. </a:t>
            </a:r>
          </a:p>
        </p:txBody>
      </p:sp>
      <p:sp>
        <p:nvSpPr>
          <p:cNvPr id="7" name="Rectangle 6"/>
          <p:cNvSpPr/>
          <p:nvPr/>
        </p:nvSpPr>
        <p:spPr>
          <a:xfrm>
            <a:off x="5959132" y="4365257"/>
            <a:ext cx="3211348" cy="2308324"/>
          </a:xfrm>
          <a:prstGeom prst="rect">
            <a:avLst/>
          </a:prstGeom>
        </p:spPr>
        <p:txBody>
          <a:bodyPr wrap="square">
            <a:spAutoFit/>
          </a:bodyPr>
          <a:lstStyle/>
          <a:p>
            <a:r>
              <a:rPr lang="en-US" dirty="0" err="1" smtClean="0"/>
              <a:t>Antimesometrially</a:t>
            </a:r>
            <a:r>
              <a:rPr lang="en-US" dirty="0" smtClean="0"/>
              <a:t> parietal </a:t>
            </a:r>
            <a:r>
              <a:rPr lang="en-US" dirty="0"/>
              <a:t>endoderm cells can be seen adjacent to </a:t>
            </a:r>
            <a:r>
              <a:rPr lang="en-US" dirty="0" err="1"/>
              <a:t>trophoblast</a:t>
            </a:r>
            <a:r>
              <a:rPr lang="en-US" dirty="0"/>
              <a:t>, which is in contact with primary </a:t>
            </a:r>
            <a:r>
              <a:rPr lang="en-US" dirty="0" err="1"/>
              <a:t>decidual</a:t>
            </a:r>
            <a:r>
              <a:rPr lang="en-US" dirty="0"/>
              <a:t> cells, a few of which are no longer robust</a:t>
            </a:r>
            <a:r>
              <a:rPr lang="en-US" dirty="0" smtClean="0"/>
              <a:t>. There is slight anterior-posterior elongation of the site.</a:t>
            </a:r>
            <a:endParaRPr lang="en-US" dirty="0"/>
          </a:p>
        </p:txBody>
      </p:sp>
    </p:spTree>
    <p:extLst>
      <p:ext uri="{BB962C8B-B14F-4D97-AF65-F5344CB8AC3E}">
        <p14:creationId xmlns:p14="http://schemas.microsoft.com/office/powerpoint/2010/main" val="936242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2743" y="5693565"/>
            <a:ext cx="4083462" cy="923330"/>
          </a:xfrm>
          <a:prstGeom prst="rect">
            <a:avLst/>
          </a:prstGeom>
        </p:spPr>
        <p:txBody>
          <a:bodyPr wrap="square">
            <a:spAutoFit/>
          </a:bodyPr>
          <a:lstStyle/>
          <a:p>
            <a:r>
              <a:rPr lang="en-US" dirty="0"/>
              <a:t>On the evening of day 7 the luminal epithelium begins to disintegrate some distance </a:t>
            </a:r>
            <a:r>
              <a:rPr lang="en-US" dirty="0" err="1"/>
              <a:t>mesometrial</a:t>
            </a:r>
            <a:r>
              <a:rPr lang="en-US" dirty="0"/>
              <a:t> to the blastocyst. </a:t>
            </a:r>
          </a:p>
        </p:txBody>
      </p:sp>
      <p:sp>
        <p:nvSpPr>
          <p:cNvPr id="5" name="Rectangle 4"/>
          <p:cNvSpPr/>
          <p:nvPr/>
        </p:nvSpPr>
        <p:spPr>
          <a:xfrm>
            <a:off x="4190886" y="5536303"/>
            <a:ext cx="4643844" cy="1200329"/>
          </a:xfrm>
          <a:prstGeom prst="rect">
            <a:avLst/>
          </a:prstGeom>
        </p:spPr>
        <p:txBody>
          <a:bodyPr wrap="square">
            <a:spAutoFit/>
          </a:bodyPr>
          <a:lstStyle/>
          <a:p>
            <a:r>
              <a:rPr lang="en-US" dirty="0" smtClean="0"/>
              <a:t> </a:t>
            </a:r>
            <a:r>
              <a:rPr lang="en-US" dirty="0"/>
              <a:t>At a higher mag the </a:t>
            </a:r>
            <a:r>
              <a:rPr lang="en-US" dirty="0" smtClean="0"/>
              <a:t>disintegration </a:t>
            </a:r>
            <a:r>
              <a:rPr lang="en-US" dirty="0"/>
              <a:t>is  </a:t>
            </a:r>
            <a:r>
              <a:rPr lang="en-US" dirty="0" smtClean="0"/>
              <a:t>clear. Intact epithelium is </a:t>
            </a:r>
            <a:r>
              <a:rPr lang="en-US" dirty="0"/>
              <a:t>between it and </a:t>
            </a:r>
            <a:r>
              <a:rPr lang="en-US" dirty="0" smtClean="0"/>
              <a:t> </a:t>
            </a:r>
            <a:r>
              <a:rPr lang="en-US" dirty="0" err="1"/>
              <a:t>trophoblast</a:t>
            </a:r>
            <a:r>
              <a:rPr lang="en-US" dirty="0"/>
              <a:t> </a:t>
            </a:r>
            <a:r>
              <a:rPr lang="en-US" dirty="0" smtClean="0"/>
              <a:t>  </a:t>
            </a:r>
            <a:r>
              <a:rPr lang="en-US" dirty="0"/>
              <a:t>below. The isolated area </a:t>
            </a:r>
            <a:r>
              <a:rPr lang="en-US" dirty="0" smtClean="0"/>
              <a:t>of </a:t>
            </a:r>
            <a:r>
              <a:rPr lang="en-US" dirty="0"/>
              <a:t>disintegration is </a:t>
            </a:r>
            <a:r>
              <a:rPr lang="en-US" dirty="0" smtClean="0"/>
              <a:t>the start </a:t>
            </a:r>
            <a:r>
              <a:rPr lang="en-US" dirty="0"/>
              <a:t>of the </a:t>
            </a:r>
            <a:r>
              <a:rPr lang="en-US" dirty="0" err="1"/>
              <a:t>mesometrial</a:t>
            </a:r>
            <a:r>
              <a:rPr lang="en-US" dirty="0"/>
              <a:t> cavity.</a:t>
            </a:r>
          </a:p>
        </p:txBody>
      </p:sp>
      <p:pic>
        <p:nvPicPr>
          <p:cNvPr id="6" name="Picture 5" descr="24  d7 8pm 4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43" y="0"/>
            <a:ext cx="3743506" cy="5536302"/>
          </a:xfrm>
          <a:prstGeom prst="rect">
            <a:avLst/>
          </a:prstGeom>
        </p:spPr>
      </p:pic>
      <p:pic>
        <p:nvPicPr>
          <p:cNvPr id="7" name="Picture 6" descr="25 d7  8pm 10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6205" y="-1"/>
            <a:ext cx="4152227" cy="5536303"/>
          </a:xfrm>
          <a:prstGeom prst="rect">
            <a:avLst/>
          </a:prstGeom>
        </p:spPr>
      </p:pic>
    </p:spTree>
    <p:extLst>
      <p:ext uri="{BB962C8B-B14F-4D97-AF65-F5344CB8AC3E}">
        <p14:creationId xmlns:p14="http://schemas.microsoft.com/office/powerpoint/2010/main" val="980600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6157" y="569397"/>
            <a:ext cx="1213891" cy="369332"/>
          </a:xfrm>
          <a:prstGeom prst="rect">
            <a:avLst/>
          </a:prstGeom>
        </p:spPr>
        <p:txBody>
          <a:bodyPr wrap="square">
            <a:spAutoFit/>
          </a:bodyPr>
          <a:lstStyle/>
          <a:p>
            <a:r>
              <a:rPr lang="en-US" dirty="0" smtClean="0">
                <a:solidFill>
                  <a:prstClr val="black"/>
                </a:solidFill>
              </a:rPr>
              <a:t> Day 8</a:t>
            </a:r>
            <a:endParaRPr lang="en-US" dirty="0"/>
          </a:p>
        </p:txBody>
      </p:sp>
      <p:sp>
        <p:nvSpPr>
          <p:cNvPr id="6" name="Rectangle 5"/>
          <p:cNvSpPr/>
          <p:nvPr/>
        </p:nvSpPr>
        <p:spPr>
          <a:xfrm>
            <a:off x="547381" y="1193411"/>
            <a:ext cx="7564806" cy="1477328"/>
          </a:xfrm>
          <a:prstGeom prst="rect">
            <a:avLst/>
          </a:prstGeom>
        </p:spPr>
        <p:txBody>
          <a:bodyPr wrap="square">
            <a:spAutoFit/>
          </a:bodyPr>
          <a:lstStyle/>
          <a:p>
            <a:r>
              <a:rPr lang="en-US" dirty="0"/>
              <a:t>By the morning of day 8, there is a fair sized </a:t>
            </a:r>
            <a:r>
              <a:rPr lang="en-US" dirty="0" err="1"/>
              <a:t>mesometrial</a:t>
            </a:r>
            <a:r>
              <a:rPr lang="en-US" dirty="0"/>
              <a:t> chamber. Within the egg cylinder a </a:t>
            </a:r>
            <a:r>
              <a:rPr lang="en-US" dirty="0" err="1"/>
              <a:t>proamniotic</a:t>
            </a:r>
            <a:r>
              <a:rPr lang="en-US" dirty="0"/>
              <a:t> cavity appears. By afternoon </a:t>
            </a:r>
            <a:r>
              <a:rPr lang="en-US" dirty="0" err="1"/>
              <a:t>mesometrial</a:t>
            </a:r>
            <a:r>
              <a:rPr lang="en-US" dirty="0"/>
              <a:t> growth of the decidua has resulted in the embryo being situated </a:t>
            </a:r>
            <a:r>
              <a:rPr lang="en-US" dirty="0" err="1"/>
              <a:t>antimesometrially</a:t>
            </a:r>
            <a:r>
              <a:rPr lang="en-US" dirty="0"/>
              <a:t>. The </a:t>
            </a:r>
            <a:r>
              <a:rPr lang="en-US" dirty="0" err="1"/>
              <a:t>mesometrial-antimesometrial</a:t>
            </a:r>
            <a:r>
              <a:rPr lang="en-US" dirty="0"/>
              <a:t> growth of the decidua can be seen by the orientation of cell divisions and the orientation of the banded collagen. </a:t>
            </a:r>
          </a:p>
        </p:txBody>
      </p:sp>
      <p:sp>
        <p:nvSpPr>
          <p:cNvPr id="7" name="Rectangle 6"/>
          <p:cNvSpPr/>
          <p:nvPr/>
        </p:nvSpPr>
        <p:spPr>
          <a:xfrm>
            <a:off x="547381" y="3054691"/>
            <a:ext cx="7455330" cy="3416320"/>
          </a:xfrm>
          <a:prstGeom prst="rect">
            <a:avLst/>
          </a:prstGeom>
        </p:spPr>
        <p:txBody>
          <a:bodyPr wrap="square">
            <a:spAutoFit/>
          </a:bodyPr>
          <a:lstStyle/>
          <a:p>
            <a:r>
              <a:rPr lang="en-US" dirty="0" smtClean="0"/>
              <a:t> </a:t>
            </a:r>
            <a:r>
              <a:rPr lang="en-US" dirty="0"/>
              <a:t>By the evening of day 8, the convergence of vessels in the </a:t>
            </a:r>
            <a:r>
              <a:rPr lang="en-US" dirty="0" err="1"/>
              <a:t>mesometrial</a:t>
            </a:r>
            <a:r>
              <a:rPr lang="en-US" dirty="0"/>
              <a:t> aspect of the decidua is evident, and some maternal blood enters the </a:t>
            </a:r>
            <a:r>
              <a:rPr lang="en-US" dirty="0" err="1"/>
              <a:t>mesometrial</a:t>
            </a:r>
            <a:r>
              <a:rPr lang="en-US" dirty="0"/>
              <a:t> chamber, which becomes lined by endothelial cells</a:t>
            </a:r>
            <a:r>
              <a:rPr lang="en-US" dirty="0" smtClean="0"/>
              <a:t>.</a:t>
            </a:r>
          </a:p>
          <a:p>
            <a:endParaRPr lang="en-US" dirty="0"/>
          </a:p>
          <a:p>
            <a:r>
              <a:rPr lang="en-US" dirty="0" smtClean="0"/>
              <a:t>Disintegrating </a:t>
            </a:r>
            <a:r>
              <a:rPr lang="en-US" dirty="0"/>
              <a:t>primary </a:t>
            </a:r>
            <a:r>
              <a:rPr lang="en-US" dirty="0" err="1" smtClean="0"/>
              <a:t>decidual</a:t>
            </a:r>
            <a:r>
              <a:rPr lang="en-US" dirty="0" smtClean="0"/>
              <a:t> </a:t>
            </a:r>
            <a:r>
              <a:rPr lang="en-US" dirty="0"/>
              <a:t>cells contribute to irregular spaces between the mural </a:t>
            </a:r>
            <a:r>
              <a:rPr lang="en-US" dirty="0" err="1"/>
              <a:t>trophoblast</a:t>
            </a:r>
            <a:r>
              <a:rPr lang="en-US" dirty="0"/>
              <a:t> and the remaining </a:t>
            </a:r>
            <a:r>
              <a:rPr lang="en-US" dirty="0" smtClean="0"/>
              <a:t>decidua. </a:t>
            </a:r>
            <a:r>
              <a:rPr lang="en-US" dirty="0"/>
              <a:t>The spaces around the blastocyst contain maternal blood. </a:t>
            </a:r>
            <a:endParaRPr lang="en-US" dirty="0" smtClean="0"/>
          </a:p>
          <a:p>
            <a:endParaRPr lang="en-US" dirty="0"/>
          </a:p>
          <a:p>
            <a:r>
              <a:rPr lang="en-US" dirty="0" smtClean="0"/>
              <a:t>The </a:t>
            </a:r>
            <a:r>
              <a:rPr lang="en-US" dirty="0"/>
              <a:t>luminal epithelium between the </a:t>
            </a:r>
            <a:r>
              <a:rPr lang="en-US" dirty="0" err="1"/>
              <a:t>ectoplacental</a:t>
            </a:r>
            <a:r>
              <a:rPr lang="en-US" dirty="0"/>
              <a:t> </a:t>
            </a:r>
            <a:r>
              <a:rPr lang="en-US" dirty="0" err="1"/>
              <a:t>trophoblast</a:t>
            </a:r>
            <a:r>
              <a:rPr lang="en-US" dirty="0"/>
              <a:t> and the </a:t>
            </a:r>
            <a:r>
              <a:rPr lang="en-US" dirty="0" err="1"/>
              <a:t>mesometrial</a:t>
            </a:r>
            <a:r>
              <a:rPr lang="en-US" dirty="0"/>
              <a:t> chamber begins to disintegrate. </a:t>
            </a:r>
            <a:r>
              <a:rPr lang="en-US" dirty="0" err="1"/>
              <a:t>Antimesometrially</a:t>
            </a:r>
            <a:r>
              <a:rPr lang="en-US" dirty="0"/>
              <a:t> there may be some residual luminal epithelium surrounded by disintegrating primary </a:t>
            </a:r>
            <a:r>
              <a:rPr lang="en-US" dirty="0" err="1" smtClean="0"/>
              <a:t>decidual</a:t>
            </a:r>
            <a:r>
              <a:rPr lang="en-US" dirty="0" smtClean="0"/>
              <a:t> </a:t>
            </a:r>
            <a:r>
              <a:rPr lang="en-US" dirty="0"/>
              <a:t>cells. </a:t>
            </a:r>
          </a:p>
        </p:txBody>
      </p:sp>
    </p:spTree>
    <p:extLst>
      <p:ext uri="{BB962C8B-B14F-4D97-AF65-F5344CB8AC3E}">
        <p14:creationId xmlns:p14="http://schemas.microsoft.com/office/powerpoint/2010/main" val="692139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 rat d8 8am 4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796" y="197077"/>
            <a:ext cx="3657600" cy="4401312"/>
          </a:xfrm>
          <a:prstGeom prst="rect">
            <a:avLst/>
          </a:prstGeom>
        </p:spPr>
      </p:pic>
      <p:sp>
        <p:nvSpPr>
          <p:cNvPr id="6" name="Rectangle 5"/>
          <p:cNvSpPr/>
          <p:nvPr/>
        </p:nvSpPr>
        <p:spPr>
          <a:xfrm>
            <a:off x="164214" y="4598389"/>
            <a:ext cx="4433239" cy="2031325"/>
          </a:xfrm>
          <a:prstGeom prst="rect">
            <a:avLst/>
          </a:prstGeom>
        </p:spPr>
        <p:txBody>
          <a:bodyPr wrap="square">
            <a:spAutoFit/>
          </a:bodyPr>
          <a:lstStyle/>
          <a:p>
            <a:r>
              <a:rPr lang="en-US" dirty="0"/>
              <a:t>By the morning of day 8 the area of implantation has grown larger but is especially elongated </a:t>
            </a:r>
            <a:r>
              <a:rPr lang="en-US" dirty="0" err="1"/>
              <a:t>mesometrial-antimesometrial</a:t>
            </a:r>
            <a:r>
              <a:rPr lang="en-US" dirty="0"/>
              <a:t>. The </a:t>
            </a:r>
            <a:r>
              <a:rPr lang="en-US" dirty="0" err="1"/>
              <a:t>mesometrial</a:t>
            </a:r>
            <a:r>
              <a:rPr lang="en-US" dirty="0"/>
              <a:t> growth tends to place the site of the implanting blastocyst more </a:t>
            </a:r>
            <a:r>
              <a:rPr lang="en-US" dirty="0" err="1" smtClean="0"/>
              <a:t>antimesometrially</a:t>
            </a:r>
            <a:r>
              <a:rPr lang="en-US" dirty="0" smtClean="0"/>
              <a:t> </a:t>
            </a:r>
            <a:r>
              <a:rPr lang="en-US" dirty="0"/>
              <a:t>that it appeared originally. </a:t>
            </a:r>
          </a:p>
        </p:txBody>
      </p:sp>
      <p:pic>
        <p:nvPicPr>
          <p:cNvPr id="8" name="Picture 7" descr="03 rat d8 8am p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416" y="0"/>
            <a:ext cx="1564288" cy="6858000"/>
          </a:xfrm>
          <a:prstGeom prst="rect">
            <a:avLst/>
          </a:prstGeom>
        </p:spPr>
      </p:pic>
      <p:sp>
        <p:nvSpPr>
          <p:cNvPr id="9" name="Rectangle 8"/>
          <p:cNvSpPr/>
          <p:nvPr/>
        </p:nvSpPr>
        <p:spPr>
          <a:xfrm>
            <a:off x="6678048" y="728895"/>
            <a:ext cx="2222367" cy="4247317"/>
          </a:xfrm>
          <a:prstGeom prst="rect">
            <a:avLst/>
          </a:prstGeom>
        </p:spPr>
        <p:txBody>
          <a:bodyPr wrap="square">
            <a:spAutoFit/>
          </a:bodyPr>
          <a:lstStyle/>
          <a:p>
            <a:r>
              <a:rPr lang="en-US" dirty="0"/>
              <a:t>In  this montage the cavity of the blastocyst can be seen above a remnant of uterine luminal epithelium, which is surrounded by disintegrating primary </a:t>
            </a:r>
            <a:r>
              <a:rPr lang="en-US" dirty="0" err="1"/>
              <a:t>decidual</a:t>
            </a:r>
            <a:r>
              <a:rPr lang="en-US" dirty="0"/>
              <a:t> cells in an area designated the </a:t>
            </a:r>
            <a:r>
              <a:rPr lang="en-US" dirty="0" err="1"/>
              <a:t>decidual</a:t>
            </a:r>
            <a:r>
              <a:rPr lang="en-US" dirty="0"/>
              <a:t> </a:t>
            </a:r>
            <a:r>
              <a:rPr lang="en-US" dirty="0" err="1" smtClean="0"/>
              <a:t>crypt.The</a:t>
            </a:r>
            <a:r>
              <a:rPr lang="en-US" dirty="0" smtClean="0"/>
              <a:t> region above the blastocyst is seen in the next panel.</a:t>
            </a:r>
            <a:endParaRPr lang="en-US" dirty="0"/>
          </a:p>
        </p:txBody>
      </p:sp>
    </p:spTree>
    <p:extLst>
      <p:ext uri="{BB962C8B-B14F-4D97-AF65-F5344CB8AC3E}">
        <p14:creationId xmlns:p14="http://schemas.microsoft.com/office/powerpoint/2010/main" val="251331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4 rat d8 8am m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24" y="12348"/>
            <a:ext cx="4433180" cy="5910906"/>
          </a:xfrm>
          <a:prstGeom prst="rect">
            <a:avLst/>
          </a:prstGeom>
        </p:spPr>
      </p:pic>
      <p:pic>
        <p:nvPicPr>
          <p:cNvPr id="4" name="Picture 3" descr="05 rat d8 8am m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879" y="12348"/>
            <a:ext cx="4367488" cy="5823318"/>
          </a:xfrm>
          <a:prstGeom prst="rect">
            <a:avLst/>
          </a:prstGeom>
        </p:spPr>
      </p:pic>
      <p:sp>
        <p:nvSpPr>
          <p:cNvPr id="5" name="Rectangle 4"/>
          <p:cNvSpPr/>
          <p:nvPr/>
        </p:nvSpPr>
        <p:spPr>
          <a:xfrm>
            <a:off x="129524" y="5934670"/>
            <a:ext cx="3964887" cy="923330"/>
          </a:xfrm>
          <a:prstGeom prst="rect">
            <a:avLst/>
          </a:prstGeom>
        </p:spPr>
        <p:txBody>
          <a:bodyPr wrap="square">
            <a:spAutoFit/>
          </a:bodyPr>
          <a:lstStyle/>
          <a:p>
            <a:r>
              <a:rPr lang="en-US" dirty="0" smtClean="0"/>
              <a:t>The </a:t>
            </a:r>
            <a:r>
              <a:rPr lang="en-US" dirty="0" err="1"/>
              <a:t>mesometrial</a:t>
            </a:r>
            <a:r>
              <a:rPr lang="en-US" dirty="0"/>
              <a:t> extreme of the uterine luminal epithelium from the previous site. </a:t>
            </a:r>
          </a:p>
        </p:txBody>
      </p:sp>
      <p:sp>
        <p:nvSpPr>
          <p:cNvPr id="6" name="Rectangle 5"/>
          <p:cNvSpPr/>
          <p:nvPr/>
        </p:nvSpPr>
        <p:spPr>
          <a:xfrm>
            <a:off x="4699879" y="5905229"/>
            <a:ext cx="4367488" cy="923330"/>
          </a:xfrm>
          <a:prstGeom prst="rect">
            <a:avLst/>
          </a:prstGeom>
        </p:spPr>
        <p:txBody>
          <a:bodyPr wrap="square">
            <a:spAutoFit/>
          </a:bodyPr>
          <a:lstStyle/>
          <a:p>
            <a:r>
              <a:rPr lang="en-US" dirty="0"/>
              <a:t>The developing </a:t>
            </a:r>
            <a:r>
              <a:rPr lang="en-US" dirty="0" err="1"/>
              <a:t>mesometrial</a:t>
            </a:r>
            <a:r>
              <a:rPr lang="en-US" dirty="0"/>
              <a:t> chamber shows epithelial disintegration.</a:t>
            </a:r>
          </a:p>
          <a:p>
            <a:r>
              <a:rPr lang="en-US" dirty="0"/>
              <a:t> </a:t>
            </a:r>
          </a:p>
        </p:txBody>
      </p:sp>
    </p:spTree>
    <p:extLst>
      <p:ext uri="{BB962C8B-B14F-4D97-AF65-F5344CB8AC3E}">
        <p14:creationId xmlns:p14="http://schemas.microsoft.com/office/powerpoint/2010/main" val="110493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318" y="34188"/>
            <a:ext cx="9014681" cy="1754327"/>
          </a:xfrm>
          <a:prstGeom prst="rect">
            <a:avLst/>
          </a:prstGeom>
        </p:spPr>
        <p:txBody>
          <a:bodyPr wrap="square">
            <a:spAutoFit/>
          </a:bodyPr>
          <a:lstStyle/>
          <a:p>
            <a:r>
              <a:rPr lang="en-US" dirty="0"/>
              <a:t>Day 5 of pregnancy</a:t>
            </a:r>
          </a:p>
          <a:p>
            <a:r>
              <a:rPr lang="en-US" dirty="0"/>
              <a:t> </a:t>
            </a:r>
          </a:p>
          <a:p>
            <a:r>
              <a:rPr lang="en-US" dirty="0"/>
              <a:t>Counting the day of sperm found in vagina as day 1, on day 5 the blastocyst loses its </a:t>
            </a:r>
            <a:r>
              <a:rPr lang="en-US" dirty="0" err="1"/>
              <a:t>zona</a:t>
            </a:r>
            <a:r>
              <a:rPr lang="en-US" dirty="0"/>
              <a:t> </a:t>
            </a:r>
            <a:r>
              <a:rPr lang="en-US" dirty="0" err="1"/>
              <a:t>pellucida</a:t>
            </a:r>
            <a:r>
              <a:rPr lang="en-US" dirty="0"/>
              <a:t>. The blastocyst is situated centrally but, because of the change in shape of the uterine lumen, this is considered to be </a:t>
            </a:r>
            <a:r>
              <a:rPr lang="en-US" dirty="0" err="1"/>
              <a:t>antimesometrial</a:t>
            </a:r>
            <a:r>
              <a:rPr lang="en-US" dirty="0"/>
              <a:t>. The lumen is largely closed but blastocysts are readily flushed. </a:t>
            </a:r>
          </a:p>
        </p:txBody>
      </p:sp>
      <p:pic>
        <p:nvPicPr>
          <p:cNvPr id="3" name="Picture 2" descr="01 rat d5 co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62" y="1788150"/>
            <a:ext cx="3230880" cy="3657600"/>
          </a:xfrm>
          <a:prstGeom prst="rect">
            <a:avLst/>
          </a:prstGeom>
        </p:spPr>
      </p:pic>
      <p:pic>
        <p:nvPicPr>
          <p:cNvPr id="4" name="Picture 3" descr="02 rat d5 l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1318" y="1824871"/>
            <a:ext cx="2688336" cy="2743200"/>
          </a:xfrm>
          <a:prstGeom prst="rect">
            <a:avLst/>
          </a:prstGeom>
        </p:spPr>
      </p:pic>
      <p:sp>
        <p:nvSpPr>
          <p:cNvPr id="5" name="Rectangle 4"/>
          <p:cNvSpPr/>
          <p:nvPr/>
        </p:nvSpPr>
        <p:spPr>
          <a:xfrm>
            <a:off x="129318" y="5445750"/>
            <a:ext cx="4572000" cy="1200329"/>
          </a:xfrm>
          <a:prstGeom prst="rect">
            <a:avLst/>
          </a:prstGeom>
        </p:spPr>
        <p:txBody>
          <a:bodyPr>
            <a:spAutoFit/>
          </a:bodyPr>
          <a:lstStyle/>
          <a:p>
            <a:r>
              <a:rPr lang="en-US" dirty="0" smtClean="0"/>
              <a:t>On </a:t>
            </a:r>
            <a:r>
              <a:rPr lang="en-US" dirty="0"/>
              <a:t>the morning of day 5 the thick </a:t>
            </a:r>
            <a:r>
              <a:rPr lang="en-US" dirty="0" err="1"/>
              <a:t>zona</a:t>
            </a:r>
            <a:r>
              <a:rPr lang="en-US" dirty="0"/>
              <a:t> </a:t>
            </a:r>
            <a:r>
              <a:rPr lang="en-US" dirty="0" err="1"/>
              <a:t>pellucida</a:t>
            </a:r>
            <a:r>
              <a:rPr lang="en-US" dirty="0"/>
              <a:t> is stained heavily by </a:t>
            </a:r>
            <a:r>
              <a:rPr lang="en-US" dirty="0" err="1"/>
              <a:t>concanavalin</a:t>
            </a:r>
            <a:r>
              <a:rPr lang="en-US" dirty="0"/>
              <a:t> A-peroxidase. Note that the endoderm has not yet migrated </a:t>
            </a:r>
            <a:r>
              <a:rPr lang="en-US" dirty="0" err="1"/>
              <a:t>parietally</a:t>
            </a:r>
            <a:r>
              <a:rPr lang="en-US" dirty="0"/>
              <a:t>.</a:t>
            </a:r>
          </a:p>
        </p:txBody>
      </p:sp>
      <p:sp>
        <p:nvSpPr>
          <p:cNvPr id="6" name="Rectangle 5"/>
          <p:cNvSpPr/>
          <p:nvPr/>
        </p:nvSpPr>
        <p:spPr>
          <a:xfrm>
            <a:off x="4895644" y="5445750"/>
            <a:ext cx="3844668" cy="1200329"/>
          </a:xfrm>
          <a:prstGeom prst="rect">
            <a:avLst/>
          </a:prstGeom>
        </p:spPr>
        <p:txBody>
          <a:bodyPr wrap="square">
            <a:spAutoFit/>
          </a:bodyPr>
          <a:lstStyle/>
          <a:p>
            <a:r>
              <a:rPr lang="en-US" dirty="0" smtClean="0"/>
              <a:t>On </a:t>
            </a:r>
            <a:r>
              <a:rPr lang="en-US" dirty="0"/>
              <a:t>the afternoon of day 5 the </a:t>
            </a:r>
            <a:r>
              <a:rPr lang="en-US" dirty="0" err="1"/>
              <a:t>zona</a:t>
            </a:r>
            <a:r>
              <a:rPr lang="en-US" dirty="0"/>
              <a:t> </a:t>
            </a:r>
            <a:r>
              <a:rPr lang="en-US" dirty="0" err="1"/>
              <a:t>pellucida</a:t>
            </a:r>
            <a:r>
              <a:rPr lang="en-US" dirty="0"/>
              <a:t> is lost from the blastocysts. There is still little differentiation of endoderm. </a:t>
            </a:r>
          </a:p>
        </p:txBody>
      </p:sp>
    </p:spTree>
    <p:extLst>
      <p:ext uri="{BB962C8B-B14F-4D97-AF65-F5344CB8AC3E}">
        <p14:creationId xmlns:p14="http://schemas.microsoft.com/office/powerpoint/2010/main" val="4166859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 rat d8 8am 10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196" y="46796"/>
            <a:ext cx="3657600" cy="5545596"/>
          </a:xfrm>
          <a:prstGeom prst="rect">
            <a:avLst/>
          </a:prstGeom>
        </p:spPr>
      </p:pic>
      <p:pic>
        <p:nvPicPr>
          <p:cNvPr id="3" name="Picture 2" descr="07 rat d8 8a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9339" y="46796"/>
            <a:ext cx="3696014" cy="5636422"/>
          </a:xfrm>
          <a:prstGeom prst="rect">
            <a:avLst/>
          </a:prstGeom>
        </p:spPr>
      </p:pic>
      <p:sp>
        <p:nvSpPr>
          <p:cNvPr id="4" name="Rectangle 3"/>
          <p:cNvSpPr/>
          <p:nvPr/>
        </p:nvSpPr>
        <p:spPr>
          <a:xfrm>
            <a:off x="0" y="5591293"/>
            <a:ext cx="4799339" cy="1193486"/>
          </a:xfrm>
          <a:prstGeom prst="rect">
            <a:avLst/>
          </a:prstGeom>
        </p:spPr>
        <p:txBody>
          <a:bodyPr wrap="square">
            <a:spAutoFit/>
          </a:bodyPr>
          <a:lstStyle/>
          <a:p>
            <a:r>
              <a:rPr lang="en-US" dirty="0" smtClean="0"/>
              <a:t>The </a:t>
            </a:r>
            <a:r>
              <a:rPr lang="en-US" dirty="0"/>
              <a:t>epithelium above the </a:t>
            </a:r>
            <a:r>
              <a:rPr lang="en-US" dirty="0" err="1"/>
              <a:t>ectoplacental</a:t>
            </a:r>
            <a:r>
              <a:rPr lang="en-US" dirty="0"/>
              <a:t> cone </a:t>
            </a:r>
            <a:r>
              <a:rPr lang="en-US" dirty="0" smtClean="0"/>
              <a:t>is </a:t>
            </a:r>
            <a:r>
              <a:rPr lang="en-US" dirty="0"/>
              <a:t>intact. Below the </a:t>
            </a:r>
            <a:r>
              <a:rPr lang="en-US" dirty="0" err="1"/>
              <a:t>trophoblast</a:t>
            </a:r>
            <a:r>
              <a:rPr lang="en-US" dirty="0"/>
              <a:t>, luminal </a:t>
            </a:r>
            <a:r>
              <a:rPr lang="en-US" dirty="0" smtClean="0"/>
              <a:t>epithelium remains, </a:t>
            </a:r>
            <a:r>
              <a:rPr lang="en-US" dirty="0"/>
              <a:t>although the surrounding  decidua is beginning to disintegrate.</a:t>
            </a:r>
          </a:p>
        </p:txBody>
      </p:sp>
      <p:sp>
        <p:nvSpPr>
          <p:cNvPr id="5" name="Rectangle 4"/>
          <p:cNvSpPr/>
          <p:nvPr/>
        </p:nvSpPr>
        <p:spPr>
          <a:xfrm>
            <a:off x="4935326" y="5650828"/>
            <a:ext cx="4208674" cy="1200329"/>
          </a:xfrm>
          <a:prstGeom prst="rect">
            <a:avLst/>
          </a:prstGeom>
        </p:spPr>
        <p:txBody>
          <a:bodyPr wrap="square">
            <a:spAutoFit/>
          </a:bodyPr>
          <a:lstStyle/>
          <a:p>
            <a:r>
              <a:rPr lang="en-US" dirty="0" smtClean="0"/>
              <a:t>Although </a:t>
            </a:r>
            <a:r>
              <a:rPr lang="en-US" dirty="0"/>
              <a:t>the same age as the previous site, this site is more advanced, in that the epithelium above the </a:t>
            </a:r>
            <a:r>
              <a:rPr lang="en-US" dirty="0" err="1"/>
              <a:t>ectoplacental</a:t>
            </a:r>
            <a:r>
              <a:rPr lang="en-US" dirty="0"/>
              <a:t> </a:t>
            </a:r>
            <a:r>
              <a:rPr lang="en-US" dirty="0" err="1"/>
              <a:t>trophoblast</a:t>
            </a:r>
            <a:r>
              <a:rPr lang="en-US" dirty="0"/>
              <a:t> has disintegrated </a:t>
            </a:r>
          </a:p>
        </p:txBody>
      </p:sp>
    </p:spTree>
    <p:extLst>
      <p:ext uri="{BB962C8B-B14F-4D97-AF65-F5344CB8AC3E}">
        <p14:creationId xmlns:p14="http://schemas.microsoft.com/office/powerpoint/2010/main" val="628270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 rat d8 8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267" y="113593"/>
            <a:ext cx="5058305" cy="6744407"/>
          </a:xfrm>
          <a:prstGeom prst="rect">
            <a:avLst/>
          </a:prstGeom>
        </p:spPr>
      </p:pic>
      <p:sp>
        <p:nvSpPr>
          <p:cNvPr id="3" name="Rectangle 2"/>
          <p:cNvSpPr/>
          <p:nvPr/>
        </p:nvSpPr>
        <p:spPr>
          <a:xfrm>
            <a:off x="5419572" y="2007683"/>
            <a:ext cx="3650347" cy="1477328"/>
          </a:xfrm>
          <a:prstGeom prst="rect">
            <a:avLst/>
          </a:prstGeom>
        </p:spPr>
        <p:txBody>
          <a:bodyPr wrap="square">
            <a:spAutoFit/>
          </a:bodyPr>
          <a:lstStyle/>
          <a:p>
            <a:r>
              <a:rPr lang="en-US" dirty="0" smtClean="0"/>
              <a:t>In </a:t>
            </a:r>
            <a:r>
              <a:rPr lang="en-US" dirty="0"/>
              <a:t>this morning day 8 site the beginning of the </a:t>
            </a:r>
            <a:r>
              <a:rPr lang="en-US" dirty="0" err="1"/>
              <a:t>proamniotic</a:t>
            </a:r>
            <a:r>
              <a:rPr lang="en-US" dirty="0"/>
              <a:t> cavity can be seen as a slot within the ectoderm of the implanted blastocyst </a:t>
            </a:r>
          </a:p>
        </p:txBody>
      </p:sp>
    </p:spTree>
    <p:extLst>
      <p:ext uri="{BB962C8B-B14F-4D97-AF65-F5344CB8AC3E}">
        <p14:creationId xmlns:p14="http://schemas.microsoft.com/office/powerpoint/2010/main" val="3617027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 rat d8 8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09" y="0"/>
            <a:ext cx="3906810" cy="5912305"/>
          </a:xfrm>
          <a:prstGeom prst="rect">
            <a:avLst/>
          </a:prstGeom>
        </p:spPr>
      </p:pic>
      <p:pic>
        <p:nvPicPr>
          <p:cNvPr id="3" name="Picture 2" descr="10 rat d8 8am 10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898" y="0"/>
            <a:ext cx="3990612" cy="5320815"/>
          </a:xfrm>
          <a:prstGeom prst="rect">
            <a:avLst/>
          </a:prstGeom>
        </p:spPr>
      </p:pic>
      <p:sp>
        <p:nvSpPr>
          <p:cNvPr id="4" name="Rectangle 3"/>
          <p:cNvSpPr/>
          <p:nvPr/>
        </p:nvSpPr>
        <p:spPr>
          <a:xfrm>
            <a:off x="0" y="5912305"/>
            <a:ext cx="4572000" cy="923330"/>
          </a:xfrm>
          <a:prstGeom prst="rect">
            <a:avLst/>
          </a:prstGeom>
        </p:spPr>
        <p:txBody>
          <a:bodyPr>
            <a:spAutoFit/>
          </a:bodyPr>
          <a:lstStyle/>
          <a:p>
            <a:r>
              <a:rPr lang="en-US" dirty="0" smtClean="0"/>
              <a:t>The </a:t>
            </a:r>
            <a:r>
              <a:rPr lang="en-US" dirty="0"/>
              <a:t>beginning of disintegration of the primary decidua can be seen adjacent to the </a:t>
            </a:r>
            <a:r>
              <a:rPr lang="en-US" dirty="0" err="1"/>
              <a:t>trophoblast</a:t>
            </a:r>
            <a:r>
              <a:rPr lang="en-US" dirty="0"/>
              <a:t>, </a:t>
            </a:r>
          </a:p>
        </p:txBody>
      </p:sp>
      <p:sp>
        <p:nvSpPr>
          <p:cNvPr id="5" name="Rectangle 4"/>
          <p:cNvSpPr/>
          <p:nvPr/>
        </p:nvSpPr>
        <p:spPr>
          <a:xfrm>
            <a:off x="4471898" y="5364649"/>
            <a:ext cx="4572000" cy="1477328"/>
          </a:xfrm>
          <a:prstGeom prst="rect">
            <a:avLst/>
          </a:prstGeom>
        </p:spPr>
        <p:txBody>
          <a:bodyPr>
            <a:spAutoFit/>
          </a:bodyPr>
          <a:lstStyle/>
          <a:p>
            <a:r>
              <a:rPr lang="en-US" dirty="0" smtClean="0"/>
              <a:t>In </a:t>
            </a:r>
            <a:r>
              <a:rPr lang="en-US" dirty="0"/>
              <a:t>the </a:t>
            </a:r>
            <a:r>
              <a:rPr lang="en-US" dirty="0" err="1"/>
              <a:t>decidual</a:t>
            </a:r>
            <a:r>
              <a:rPr lang="en-US" dirty="0"/>
              <a:t> crypt, the primary decidua has disintegrated. Some residual epithelium is seen towards the top of this micrograph. However the presence of </a:t>
            </a:r>
            <a:r>
              <a:rPr lang="en-US" dirty="0" smtClean="0"/>
              <a:t> remaining epithelium is variable.</a:t>
            </a:r>
            <a:endParaRPr lang="en-US" dirty="0"/>
          </a:p>
        </p:txBody>
      </p:sp>
    </p:spTree>
    <p:extLst>
      <p:ext uri="{BB962C8B-B14F-4D97-AF65-F5344CB8AC3E}">
        <p14:creationId xmlns:p14="http://schemas.microsoft.com/office/powerpoint/2010/main" val="3742442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 rat d8 2pm labl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57"/>
            <a:ext cx="4572000" cy="5919216"/>
          </a:xfrm>
          <a:prstGeom prst="rect">
            <a:avLst/>
          </a:prstGeom>
        </p:spPr>
      </p:pic>
      <p:pic>
        <p:nvPicPr>
          <p:cNvPr id="3" name="Picture 2" descr="16 rat d8 2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9757"/>
            <a:ext cx="4572000" cy="5919216"/>
          </a:xfrm>
          <a:prstGeom prst="rect">
            <a:avLst/>
          </a:prstGeom>
        </p:spPr>
      </p:pic>
      <p:sp>
        <p:nvSpPr>
          <p:cNvPr id="4" name="Rectangle 3"/>
          <p:cNvSpPr/>
          <p:nvPr/>
        </p:nvSpPr>
        <p:spPr>
          <a:xfrm>
            <a:off x="370713" y="6076109"/>
            <a:ext cx="8402573" cy="646331"/>
          </a:xfrm>
          <a:prstGeom prst="rect">
            <a:avLst/>
          </a:prstGeom>
        </p:spPr>
        <p:txBody>
          <a:bodyPr wrap="square">
            <a:spAutoFit/>
          </a:bodyPr>
          <a:lstStyle/>
          <a:p>
            <a:r>
              <a:rPr lang="en-US" dirty="0"/>
              <a:t>On the afternoon of day 8 the width of the area with the blastocyst is increasing. </a:t>
            </a:r>
          </a:p>
          <a:p>
            <a:r>
              <a:rPr lang="en-US" dirty="0"/>
              <a:t> </a:t>
            </a:r>
          </a:p>
        </p:txBody>
      </p:sp>
    </p:spTree>
    <p:extLst>
      <p:ext uri="{BB962C8B-B14F-4D97-AF65-F5344CB8AC3E}">
        <p14:creationId xmlns:p14="http://schemas.microsoft.com/office/powerpoint/2010/main" val="3595444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 rat d8 2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091" y="69847"/>
            <a:ext cx="3657600" cy="5669280"/>
          </a:xfrm>
          <a:prstGeom prst="rect">
            <a:avLst/>
          </a:prstGeom>
        </p:spPr>
      </p:pic>
      <p:pic>
        <p:nvPicPr>
          <p:cNvPr id="5" name="Picture 4" descr="19 rat d8 2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825" y="50103"/>
            <a:ext cx="3657600" cy="5644896"/>
          </a:xfrm>
          <a:prstGeom prst="rect">
            <a:avLst/>
          </a:prstGeom>
        </p:spPr>
      </p:pic>
      <p:sp>
        <p:nvSpPr>
          <p:cNvPr id="6" name="Rectangle 5"/>
          <p:cNvSpPr/>
          <p:nvPr/>
        </p:nvSpPr>
        <p:spPr>
          <a:xfrm>
            <a:off x="0" y="5695038"/>
            <a:ext cx="4572000" cy="1200329"/>
          </a:xfrm>
          <a:prstGeom prst="rect">
            <a:avLst/>
          </a:prstGeom>
        </p:spPr>
        <p:txBody>
          <a:bodyPr>
            <a:spAutoFit/>
          </a:bodyPr>
          <a:lstStyle/>
          <a:p>
            <a:r>
              <a:rPr lang="en-US" dirty="0"/>
              <a:t>Although this section is through the middle of the site, the embryonic ectoderm is at an angle, appearing as a ball rather than a tube.</a:t>
            </a:r>
          </a:p>
          <a:p>
            <a:r>
              <a:rPr lang="en-US" dirty="0"/>
              <a:t> </a:t>
            </a:r>
          </a:p>
        </p:txBody>
      </p:sp>
      <p:sp>
        <p:nvSpPr>
          <p:cNvPr id="7" name="Rectangle 6"/>
          <p:cNvSpPr/>
          <p:nvPr/>
        </p:nvSpPr>
        <p:spPr>
          <a:xfrm>
            <a:off x="4572000" y="5657671"/>
            <a:ext cx="4572000" cy="1200329"/>
          </a:xfrm>
          <a:prstGeom prst="rect">
            <a:avLst/>
          </a:prstGeom>
        </p:spPr>
        <p:txBody>
          <a:bodyPr>
            <a:spAutoFit/>
          </a:bodyPr>
          <a:lstStyle/>
          <a:p>
            <a:r>
              <a:rPr lang="en-US" dirty="0" smtClean="0"/>
              <a:t> </a:t>
            </a:r>
            <a:r>
              <a:rPr lang="en-US" dirty="0"/>
              <a:t>Higher mag, the endodermal cells adjacent to the cells of the </a:t>
            </a:r>
            <a:r>
              <a:rPr lang="en-US" dirty="0" err="1"/>
              <a:t>ectoplacental</a:t>
            </a:r>
            <a:r>
              <a:rPr lang="en-US" dirty="0"/>
              <a:t> cone are more cuboidal than those adjacent to the embryonic ectoderm.</a:t>
            </a:r>
          </a:p>
        </p:txBody>
      </p:sp>
    </p:spTree>
    <p:extLst>
      <p:ext uri="{BB962C8B-B14F-4D97-AF65-F5344CB8AC3E}">
        <p14:creationId xmlns:p14="http://schemas.microsoft.com/office/powerpoint/2010/main" val="755161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 rat d8 2pm lo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3219" y="1083279"/>
            <a:ext cx="2743200" cy="1901952"/>
          </a:xfrm>
          <a:prstGeom prst="rect">
            <a:avLst/>
          </a:prstGeom>
        </p:spPr>
      </p:pic>
      <p:pic>
        <p:nvPicPr>
          <p:cNvPr id="5" name="Picture 4" descr="21 rat d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4434"/>
            <a:ext cx="6162005" cy="4030485"/>
          </a:xfrm>
          <a:prstGeom prst="rect">
            <a:avLst/>
          </a:prstGeom>
        </p:spPr>
      </p:pic>
      <p:sp>
        <p:nvSpPr>
          <p:cNvPr id="6" name="Rectangle 5"/>
          <p:cNvSpPr/>
          <p:nvPr/>
        </p:nvSpPr>
        <p:spPr>
          <a:xfrm>
            <a:off x="238795" y="5259450"/>
            <a:ext cx="4572000" cy="1200329"/>
          </a:xfrm>
          <a:prstGeom prst="rect">
            <a:avLst/>
          </a:prstGeom>
        </p:spPr>
        <p:txBody>
          <a:bodyPr>
            <a:spAutoFit/>
          </a:bodyPr>
          <a:lstStyle/>
          <a:p>
            <a:r>
              <a:rPr lang="en-US" dirty="0"/>
              <a:t>At the top is a parietal endoderm cell. The </a:t>
            </a:r>
            <a:r>
              <a:rPr lang="en-US" dirty="0" err="1"/>
              <a:t>trophoblast</a:t>
            </a:r>
            <a:r>
              <a:rPr lang="en-US" dirty="0"/>
              <a:t> then encompasses a space which maternal blood has entered. </a:t>
            </a:r>
            <a:r>
              <a:rPr lang="en-US" dirty="0" err="1"/>
              <a:t>Decidual</a:t>
            </a:r>
            <a:r>
              <a:rPr lang="en-US" dirty="0"/>
              <a:t> cells are below. (side of implanting blastocyst)</a:t>
            </a:r>
          </a:p>
        </p:txBody>
      </p:sp>
      <p:sp>
        <p:nvSpPr>
          <p:cNvPr id="7" name="Rectangle 6"/>
          <p:cNvSpPr/>
          <p:nvPr/>
        </p:nvSpPr>
        <p:spPr>
          <a:xfrm>
            <a:off x="6413253" y="2985231"/>
            <a:ext cx="2730747" cy="1754327"/>
          </a:xfrm>
          <a:prstGeom prst="rect">
            <a:avLst/>
          </a:prstGeom>
        </p:spPr>
        <p:txBody>
          <a:bodyPr wrap="square">
            <a:spAutoFit/>
          </a:bodyPr>
          <a:lstStyle/>
          <a:p>
            <a:r>
              <a:rPr lang="en-US" dirty="0"/>
              <a:t>Diagram of a longitudinal section thru the uterus and site, to show the way in which the decidua bulges towards the </a:t>
            </a:r>
            <a:r>
              <a:rPr lang="en-US" dirty="0" err="1"/>
              <a:t>mesometrium</a:t>
            </a:r>
            <a:r>
              <a:rPr lang="en-US" dirty="0"/>
              <a:t> at this stage </a:t>
            </a:r>
          </a:p>
        </p:txBody>
      </p:sp>
    </p:spTree>
    <p:extLst>
      <p:ext uri="{BB962C8B-B14F-4D97-AF65-F5344CB8AC3E}">
        <p14:creationId xmlns:p14="http://schemas.microsoft.com/office/powerpoint/2010/main" val="4286182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 rat d8 2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004" y="0"/>
            <a:ext cx="3559071" cy="5386061"/>
          </a:xfrm>
          <a:prstGeom prst="rect">
            <a:avLst/>
          </a:prstGeom>
        </p:spPr>
      </p:pic>
      <p:pic>
        <p:nvPicPr>
          <p:cNvPr id="4" name="Picture 3" descr="24 rat d8 cro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466" y="120436"/>
            <a:ext cx="4572000" cy="3145536"/>
          </a:xfrm>
          <a:prstGeom prst="rect">
            <a:avLst/>
          </a:prstGeom>
        </p:spPr>
      </p:pic>
      <p:sp>
        <p:nvSpPr>
          <p:cNvPr id="5" name="Rectangle 4"/>
          <p:cNvSpPr/>
          <p:nvPr/>
        </p:nvSpPr>
        <p:spPr>
          <a:xfrm>
            <a:off x="0" y="5380672"/>
            <a:ext cx="4572000" cy="1477328"/>
          </a:xfrm>
          <a:prstGeom prst="rect">
            <a:avLst/>
          </a:prstGeom>
        </p:spPr>
        <p:txBody>
          <a:bodyPr>
            <a:spAutoFit/>
          </a:bodyPr>
          <a:lstStyle/>
          <a:p>
            <a:r>
              <a:rPr lang="en-US" dirty="0"/>
              <a:t>Developing </a:t>
            </a:r>
            <a:r>
              <a:rPr lang="en-US" dirty="0" err="1"/>
              <a:t>mesometrial</a:t>
            </a:r>
            <a:r>
              <a:rPr lang="en-US" dirty="0"/>
              <a:t> chamber. The epithelium has disintegrated on the right, and loosened on the lower left. These changes are occurring well away from the </a:t>
            </a:r>
            <a:r>
              <a:rPr lang="en-US" dirty="0" err="1"/>
              <a:t>trophoblast</a:t>
            </a:r>
            <a:r>
              <a:rPr lang="en-US" dirty="0"/>
              <a:t> of the </a:t>
            </a:r>
            <a:r>
              <a:rPr lang="en-US" dirty="0" err="1"/>
              <a:t>ectoplacental</a:t>
            </a:r>
            <a:r>
              <a:rPr lang="en-US" dirty="0"/>
              <a:t> cone.</a:t>
            </a:r>
          </a:p>
        </p:txBody>
      </p:sp>
      <p:sp>
        <p:nvSpPr>
          <p:cNvPr id="6" name="Rectangle 5"/>
          <p:cNvSpPr/>
          <p:nvPr/>
        </p:nvSpPr>
        <p:spPr>
          <a:xfrm>
            <a:off x="4442681" y="3429000"/>
            <a:ext cx="4572000" cy="2585323"/>
          </a:xfrm>
          <a:prstGeom prst="rect">
            <a:avLst/>
          </a:prstGeom>
        </p:spPr>
        <p:txBody>
          <a:bodyPr>
            <a:spAutoFit/>
          </a:bodyPr>
          <a:lstStyle/>
          <a:p>
            <a:r>
              <a:rPr lang="en-US" dirty="0"/>
              <a:t>A cross section of the implanting blastocyst. In the center is the </a:t>
            </a:r>
            <a:r>
              <a:rPr lang="en-US" dirty="0" err="1"/>
              <a:t>proamniotic</a:t>
            </a:r>
            <a:r>
              <a:rPr lang="en-US" dirty="0"/>
              <a:t> cavity. Surrounding the embryonic ectoderm is the visceral endoderm. The yolk sac then shows a space with few small parietal </a:t>
            </a:r>
            <a:r>
              <a:rPr lang="en-US" dirty="0" err="1"/>
              <a:t>trophoblast</a:t>
            </a:r>
            <a:r>
              <a:rPr lang="en-US" dirty="0"/>
              <a:t> at its margin. The surrounding area with a few maternal blood cells is encompassed by </a:t>
            </a:r>
            <a:r>
              <a:rPr lang="en-US" dirty="0" err="1"/>
              <a:t>trophoblast</a:t>
            </a:r>
            <a:r>
              <a:rPr lang="en-US" dirty="0"/>
              <a:t> giant cells, which abut the decidua.</a:t>
            </a:r>
          </a:p>
        </p:txBody>
      </p:sp>
    </p:spTree>
    <p:extLst>
      <p:ext uri="{BB962C8B-B14F-4D97-AF65-F5344CB8AC3E}">
        <p14:creationId xmlns:p14="http://schemas.microsoft.com/office/powerpoint/2010/main" val="2779902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 rat d8 colchicin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76" y="26426"/>
            <a:ext cx="4811225" cy="3239558"/>
          </a:xfrm>
          <a:prstGeom prst="rect">
            <a:avLst/>
          </a:prstGeom>
        </p:spPr>
      </p:pic>
      <p:pic>
        <p:nvPicPr>
          <p:cNvPr id="3" name="Picture 2" descr="26 rat d8 2pm cro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77" y="3382054"/>
            <a:ext cx="5549842" cy="3470501"/>
          </a:xfrm>
          <a:prstGeom prst="rect">
            <a:avLst/>
          </a:prstGeom>
        </p:spPr>
      </p:pic>
      <p:sp>
        <p:nvSpPr>
          <p:cNvPr id="4" name="Rectangle 3"/>
          <p:cNvSpPr/>
          <p:nvPr/>
        </p:nvSpPr>
        <p:spPr>
          <a:xfrm>
            <a:off x="4967688" y="290535"/>
            <a:ext cx="3932728" cy="2585323"/>
          </a:xfrm>
          <a:prstGeom prst="rect">
            <a:avLst/>
          </a:prstGeom>
        </p:spPr>
        <p:txBody>
          <a:bodyPr wrap="square">
            <a:spAutoFit/>
          </a:bodyPr>
          <a:lstStyle/>
          <a:p>
            <a:r>
              <a:rPr lang="en-US" dirty="0" smtClean="0"/>
              <a:t>A </a:t>
            </a:r>
            <a:r>
              <a:rPr lang="en-US" dirty="0"/>
              <a:t>polar view of a colchicine prep that is a cross section of the area of epithelium and decidua directly above the implanting blastocyst. Note that most of the arrested metaphase stages show a hollow center, indicating that the cell division will be </a:t>
            </a:r>
            <a:r>
              <a:rPr lang="en-US" dirty="0" err="1"/>
              <a:t>mesometrial-antimesometrial</a:t>
            </a:r>
            <a:r>
              <a:rPr lang="en-US" dirty="0"/>
              <a:t>, elongating the site. </a:t>
            </a:r>
          </a:p>
          <a:p>
            <a:r>
              <a:rPr lang="en-US" dirty="0"/>
              <a:t> </a:t>
            </a:r>
          </a:p>
        </p:txBody>
      </p:sp>
      <p:sp>
        <p:nvSpPr>
          <p:cNvPr id="5" name="Rectangle 4"/>
          <p:cNvSpPr/>
          <p:nvPr/>
        </p:nvSpPr>
        <p:spPr>
          <a:xfrm>
            <a:off x="5780344" y="3761829"/>
            <a:ext cx="3120072" cy="2031325"/>
          </a:xfrm>
          <a:prstGeom prst="rect">
            <a:avLst/>
          </a:prstGeom>
        </p:spPr>
        <p:txBody>
          <a:bodyPr wrap="square">
            <a:spAutoFit/>
          </a:bodyPr>
          <a:lstStyle/>
          <a:p>
            <a:r>
              <a:rPr lang="en-US" dirty="0"/>
              <a:t>The bundles of collagen within the </a:t>
            </a:r>
            <a:r>
              <a:rPr lang="en-US" dirty="0" err="1"/>
              <a:t>trophoblast</a:t>
            </a:r>
            <a:r>
              <a:rPr lang="en-US" dirty="0"/>
              <a:t> are also oriented </a:t>
            </a:r>
            <a:r>
              <a:rPr lang="en-US" dirty="0" err="1"/>
              <a:t>mesometrial-antimesometrial</a:t>
            </a:r>
            <a:r>
              <a:rPr lang="en-US" dirty="0"/>
              <a:t> as seen by the fact that they are cut across in this cross section through the site.</a:t>
            </a:r>
          </a:p>
        </p:txBody>
      </p:sp>
    </p:spTree>
    <p:extLst>
      <p:ext uri="{BB962C8B-B14F-4D97-AF65-F5344CB8AC3E}">
        <p14:creationId xmlns:p14="http://schemas.microsoft.com/office/powerpoint/2010/main" val="2924589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 rat d8 8pm 4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15" y="125876"/>
            <a:ext cx="4114800" cy="5486400"/>
          </a:xfrm>
          <a:prstGeom prst="rect">
            <a:avLst/>
          </a:prstGeom>
        </p:spPr>
      </p:pic>
      <p:pic>
        <p:nvPicPr>
          <p:cNvPr id="4" name="Picture 3" descr="28 rat d8 8pm 10x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004" y="77114"/>
            <a:ext cx="4114800" cy="5486400"/>
          </a:xfrm>
          <a:prstGeom prst="rect">
            <a:avLst/>
          </a:prstGeom>
        </p:spPr>
      </p:pic>
      <p:sp>
        <p:nvSpPr>
          <p:cNvPr id="5" name="Rectangle 4"/>
          <p:cNvSpPr/>
          <p:nvPr/>
        </p:nvSpPr>
        <p:spPr>
          <a:xfrm>
            <a:off x="147415" y="5768370"/>
            <a:ext cx="4195666" cy="923330"/>
          </a:xfrm>
          <a:prstGeom prst="rect">
            <a:avLst/>
          </a:prstGeom>
        </p:spPr>
        <p:txBody>
          <a:bodyPr wrap="square">
            <a:spAutoFit/>
          </a:bodyPr>
          <a:lstStyle/>
          <a:p>
            <a:r>
              <a:rPr lang="en-US" dirty="0" smtClean="0"/>
              <a:t>Evening </a:t>
            </a:r>
            <a:r>
              <a:rPr lang="en-US" dirty="0"/>
              <a:t>of day 8. Note the large size of the </a:t>
            </a:r>
            <a:r>
              <a:rPr lang="en-US" dirty="0" err="1"/>
              <a:t>mesometrial</a:t>
            </a:r>
            <a:r>
              <a:rPr lang="en-US" dirty="0"/>
              <a:t> chamber, and the compact decidua.</a:t>
            </a:r>
          </a:p>
        </p:txBody>
      </p:sp>
      <p:sp>
        <p:nvSpPr>
          <p:cNvPr id="6" name="Rectangle 5"/>
          <p:cNvSpPr/>
          <p:nvPr/>
        </p:nvSpPr>
        <p:spPr>
          <a:xfrm>
            <a:off x="5483405" y="5768370"/>
            <a:ext cx="1536636" cy="369332"/>
          </a:xfrm>
          <a:prstGeom prst="rect">
            <a:avLst/>
          </a:prstGeom>
        </p:spPr>
        <p:txBody>
          <a:bodyPr wrap="none">
            <a:spAutoFit/>
          </a:bodyPr>
          <a:lstStyle/>
          <a:p>
            <a:r>
              <a:rPr lang="en-US" dirty="0" smtClean="0"/>
              <a:t>Evening </a:t>
            </a:r>
            <a:r>
              <a:rPr lang="en-US" dirty="0"/>
              <a:t>day 8.</a:t>
            </a:r>
          </a:p>
        </p:txBody>
      </p:sp>
    </p:spTree>
    <p:extLst>
      <p:ext uri="{BB962C8B-B14F-4D97-AF65-F5344CB8AC3E}">
        <p14:creationId xmlns:p14="http://schemas.microsoft.com/office/powerpoint/2010/main" val="1634748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9 rat d8 8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13" y="170103"/>
            <a:ext cx="7034784" cy="5486400"/>
          </a:xfrm>
          <a:prstGeom prst="rect">
            <a:avLst/>
          </a:prstGeom>
        </p:spPr>
      </p:pic>
      <p:sp>
        <p:nvSpPr>
          <p:cNvPr id="3" name="Rectangle 2"/>
          <p:cNvSpPr/>
          <p:nvPr/>
        </p:nvSpPr>
        <p:spPr>
          <a:xfrm>
            <a:off x="199506" y="5656503"/>
            <a:ext cx="7443410" cy="923330"/>
          </a:xfrm>
          <a:prstGeom prst="rect">
            <a:avLst/>
          </a:prstGeom>
        </p:spPr>
        <p:txBody>
          <a:bodyPr wrap="square">
            <a:spAutoFit/>
          </a:bodyPr>
          <a:lstStyle/>
          <a:p>
            <a:r>
              <a:rPr lang="en-US" dirty="0" err="1" smtClean="0"/>
              <a:t>Proamniotic</a:t>
            </a:r>
            <a:r>
              <a:rPr lang="en-US" dirty="0" smtClean="0"/>
              <a:t> </a:t>
            </a:r>
            <a:r>
              <a:rPr lang="en-US" dirty="0"/>
              <a:t>cavity has not yet been divided. Note how compact the decidua is on either side of the implantation site, as opposed to the elongated and irregular </a:t>
            </a:r>
            <a:r>
              <a:rPr lang="en-US" dirty="0" err="1"/>
              <a:t>decidual</a:t>
            </a:r>
            <a:r>
              <a:rPr lang="en-US" dirty="0"/>
              <a:t> cells immediately adjacent to </a:t>
            </a:r>
            <a:r>
              <a:rPr lang="en-US" dirty="0" err="1"/>
              <a:t>trophoblast</a:t>
            </a:r>
            <a:r>
              <a:rPr lang="en-US" dirty="0"/>
              <a:t>.</a:t>
            </a:r>
          </a:p>
        </p:txBody>
      </p:sp>
    </p:spTree>
    <p:extLst>
      <p:ext uri="{BB962C8B-B14F-4D97-AF65-F5344CB8AC3E}">
        <p14:creationId xmlns:p14="http://schemas.microsoft.com/office/powerpoint/2010/main" val="1779041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7224" y="572330"/>
            <a:ext cx="7512120" cy="3416320"/>
          </a:xfrm>
          <a:prstGeom prst="rect">
            <a:avLst/>
          </a:prstGeom>
        </p:spPr>
        <p:txBody>
          <a:bodyPr wrap="square">
            <a:spAutoFit/>
          </a:bodyPr>
          <a:lstStyle/>
          <a:p>
            <a:r>
              <a:rPr lang="en-US" dirty="0"/>
              <a:t>Day 6</a:t>
            </a:r>
          </a:p>
          <a:p>
            <a:r>
              <a:rPr lang="en-US" dirty="0"/>
              <a:t> </a:t>
            </a:r>
          </a:p>
          <a:p>
            <a:r>
              <a:rPr lang="en-US" dirty="0"/>
              <a:t>By the morning of day 6, the blastocyst is clasped but the uterine epithelium is intact. The primary decidua is well-developed immediately around the blastocyst, separating the maternal vessels from the implantation chamber. </a:t>
            </a:r>
          </a:p>
          <a:p>
            <a:r>
              <a:rPr lang="en-US" dirty="0"/>
              <a:t> </a:t>
            </a:r>
          </a:p>
          <a:p>
            <a:r>
              <a:rPr lang="en-US" dirty="0"/>
              <a:t>Within the blastocyst the endoderm begins to migrate </a:t>
            </a:r>
            <a:r>
              <a:rPr lang="en-US" dirty="0" err="1"/>
              <a:t>parietally</a:t>
            </a:r>
            <a:r>
              <a:rPr lang="en-US" dirty="0"/>
              <a:t>. </a:t>
            </a:r>
          </a:p>
          <a:p>
            <a:r>
              <a:rPr lang="en-US" dirty="0"/>
              <a:t> </a:t>
            </a:r>
          </a:p>
          <a:p>
            <a:r>
              <a:rPr lang="en-US" dirty="0"/>
              <a:t>By the afternoon of day 6, apposition of </a:t>
            </a:r>
            <a:r>
              <a:rPr lang="en-US" dirty="0" err="1"/>
              <a:t>trophoblast</a:t>
            </a:r>
            <a:r>
              <a:rPr lang="en-US" dirty="0"/>
              <a:t> to uterine epithelium is sufficient that flushing becomes more difficult. In lightly fixed split uteri, some of the </a:t>
            </a:r>
            <a:r>
              <a:rPr lang="en-US" dirty="0" err="1"/>
              <a:t>trophoblast</a:t>
            </a:r>
            <a:r>
              <a:rPr lang="en-US" dirty="0"/>
              <a:t> </a:t>
            </a:r>
            <a:r>
              <a:rPr lang="en-US" dirty="0" smtClean="0"/>
              <a:t>sticks </a:t>
            </a:r>
            <a:r>
              <a:rPr lang="en-US" dirty="0"/>
              <a:t>to the uterine surface on either side, resulting in splitting of the blastocyst. </a:t>
            </a:r>
          </a:p>
        </p:txBody>
      </p:sp>
    </p:spTree>
    <p:extLst>
      <p:ext uri="{BB962C8B-B14F-4D97-AF65-F5344CB8AC3E}">
        <p14:creationId xmlns:p14="http://schemas.microsoft.com/office/powerpoint/2010/main" val="2022620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4242" y="5865137"/>
            <a:ext cx="6037293" cy="646331"/>
          </a:xfrm>
          <a:prstGeom prst="rect">
            <a:avLst/>
          </a:prstGeom>
        </p:spPr>
        <p:txBody>
          <a:bodyPr wrap="square">
            <a:spAutoFit/>
          </a:bodyPr>
          <a:lstStyle/>
          <a:p>
            <a:r>
              <a:rPr lang="en-US" dirty="0" smtClean="0"/>
              <a:t>Components </a:t>
            </a:r>
            <a:r>
              <a:rPr lang="en-US" dirty="0"/>
              <a:t>of the implantation site at the level of the </a:t>
            </a:r>
            <a:r>
              <a:rPr lang="en-US" dirty="0" err="1"/>
              <a:t>ectoplacental</a:t>
            </a:r>
            <a:r>
              <a:rPr lang="en-US" dirty="0"/>
              <a:t> cone - amniotic area junction. </a:t>
            </a:r>
          </a:p>
        </p:txBody>
      </p:sp>
      <p:pic>
        <p:nvPicPr>
          <p:cNvPr id="4" name="Picture 3" descr="30 rat d8 8pm lab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2" y="181444"/>
            <a:ext cx="8229600" cy="5425440"/>
          </a:xfrm>
          <a:prstGeom prst="rect">
            <a:avLst/>
          </a:prstGeom>
        </p:spPr>
      </p:pic>
    </p:spTree>
    <p:extLst>
      <p:ext uri="{BB962C8B-B14F-4D97-AF65-F5344CB8AC3E}">
        <p14:creationId xmlns:p14="http://schemas.microsoft.com/office/powerpoint/2010/main" val="529749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 rat d8 8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18" y="164277"/>
            <a:ext cx="5943600" cy="3974592"/>
          </a:xfrm>
          <a:prstGeom prst="rect">
            <a:avLst/>
          </a:prstGeom>
        </p:spPr>
      </p:pic>
      <p:pic>
        <p:nvPicPr>
          <p:cNvPr id="3" name="Picture 2" descr="32 rat d8 8pm mes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2655" y="187741"/>
            <a:ext cx="2743200" cy="4035552"/>
          </a:xfrm>
          <a:prstGeom prst="rect">
            <a:avLst/>
          </a:prstGeom>
        </p:spPr>
      </p:pic>
      <p:sp>
        <p:nvSpPr>
          <p:cNvPr id="4" name="Rectangle 3"/>
          <p:cNvSpPr/>
          <p:nvPr/>
        </p:nvSpPr>
        <p:spPr>
          <a:xfrm>
            <a:off x="90718" y="4319750"/>
            <a:ext cx="5272930" cy="2308324"/>
          </a:xfrm>
          <a:prstGeom prst="rect">
            <a:avLst/>
          </a:prstGeom>
        </p:spPr>
        <p:txBody>
          <a:bodyPr wrap="square">
            <a:spAutoFit/>
          </a:bodyPr>
          <a:lstStyle/>
          <a:p>
            <a:r>
              <a:rPr lang="en-US" dirty="0"/>
              <a:t>At this mag variation in morphology of the </a:t>
            </a:r>
            <a:r>
              <a:rPr lang="en-US" dirty="0" err="1"/>
              <a:t>decidual</a:t>
            </a:r>
            <a:r>
              <a:rPr lang="en-US" dirty="0"/>
              <a:t> cells can be seen. Adjacent to the blastocyst and spaces with maternal blood, a few of the </a:t>
            </a:r>
            <a:r>
              <a:rPr lang="en-US" dirty="0" err="1"/>
              <a:t>decidual</a:t>
            </a:r>
            <a:r>
              <a:rPr lang="en-US" dirty="0"/>
              <a:t> cells are disintegrating. Next to these are elongated </a:t>
            </a:r>
            <a:r>
              <a:rPr lang="en-US" dirty="0" err="1"/>
              <a:t>decidual</a:t>
            </a:r>
            <a:r>
              <a:rPr lang="en-US" dirty="0"/>
              <a:t> cells, then compact </a:t>
            </a:r>
            <a:r>
              <a:rPr lang="en-US" dirty="0" err="1"/>
              <a:t>decidual</a:t>
            </a:r>
            <a:r>
              <a:rPr lang="en-US" dirty="0"/>
              <a:t> cells, many with lipid, surround maternal vessels. Toward the right the </a:t>
            </a:r>
            <a:r>
              <a:rPr lang="en-US" dirty="0" err="1"/>
              <a:t>decidual</a:t>
            </a:r>
            <a:r>
              <a:rPr lang="en-US" dirty="0"/>
              <a:t> cells are less compacted and have multiple fine processes adjacent to one another. </a:t>
            </a:r>
          </a:p>
        </p:txBody>
      </p:sp>
      <p:sp>
        <p:nvSpPr>
          <p:cNvPr id="5" name="Rectangle 4"/>
          <p:cNvSpPr/>
          <p:nvPr/>
        </p:nvSpPr>
        <p:spPr>
          <a:xfrm>
            <a:off x="6034318" y="4364235"/>
            <a:ext cx="2971340" cy="1754327"/>
          </a:xfrm>
          <a:prstGeom prst="rect">
            <a:avLst/>
          </a:prstGeom>
        </p:spPr>
        <p:txBody>
          <a:bodyPr wrap="square">
            <a:spAutoFit/>
          </a:bodyPr>
          <a:lstStyle/>
          <a:p>
            <a:r>
              <a:rPr lang="en-US" dirty="0"/>
              <a:t>In the </a:t>
            </a:r>
            <a:r>
              <a:rPr lang="en-US" dirty="0" err="1"/>
              <a:t>abembryonic</a:t>
            </a:r>
            <a:r>
              <a:rPr lang="en-US" dirty="0"/>
              <a:t> extreme some of the giant </a:t>
            </a:r>
            <a:r>
              <a:rPr lang="en-US" dirty="0" err="1"/>
              <a:t>trophoblast</a:t>
            </a:r>
            <a:r>
              <a:rPr lang="en-US" dirty="0"/>
              <a:t> cells that phagocytize debris are at the top. Disintegrating </a:t>
            </a:r>
            <a:r>
              <a:rPr lang="en-US" dirty="0" err="1"/>
              <a:t>decidual</a:t>
            </a:r>
            <a:r>
              <a:rPr lang="en-US" dirty="0"/>
              <a:t> cells occupy much of the upper left.</a:t>
            </a:r>
          </a:p>
        </p:txBody>
      </p:sp>
    </p:spTree>
    <p:extLst>
      <p:ext uri="{BB962C8B-B14F-4D97-AF65-F5344CB8AC3E}">
        <p14:creationId xmlns:p14="http://schemas.microsoft.com/office/powerpoint/2010/main" val="1134166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3 rat d8 8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32" y="102062"/>
            <a:ext cx="8229600" cy="5370576"/>
          </a:xfrm>
          <a:prstGeom prst="rect">
            <a:avLst/>
          </a:prstGeom>
        </p:spPr>
      </p:pic>
      <p:sp>
        <p:nvSpPr>
          <p:cNvPr id="3" name="Rectangle 2"/>
          <p:cNvSpPr/>
          <p:nvPr/>
        </p:nvSpPr>
        <p:spPr>
          <a:xfrm>
            <a:off x="442246" y="5620061"/>
            <a:ext cx="7744972" cy="646331"/>
          </a:xfrm>
          <a:prstGeom prst="rect">
            <a:avLst/>
          </a:prstGeom>
        </p:spPr>
        <p:txBody>
          <a:bodyPr wrap="square">
            <a:spAutoFit/>
          </a:bodyPr>
          <a:lstStyle/>
          <a:p>
            <a:r>
              <a:rPr lang="en-US" dirty="0" smtClean="0"/>
              <a:t>In </a:t>
            </a:r>
            <a:r>
              <a:rPr lang="en-US" dirty="0"/>
              <a:t>this micrograph </a:t>
            </a:r>
            <a:r>
              <a:rPr lang="en-US" dirty="0" err="1"/>
              <a:t>trophoblast</a:t>
            </a:r>
            <a:r>
              <a:rPr lang="en-US" dirty="0"/>
              <a:t> above is phagocytizing </a:t>
            </a:r>
            <a:r>
              <a:rPr lang="en-US" dirty="0" err="1"/>
              <a:t>decidual</a:t>
            </a:r>
            <a:r>
              <a:rPr lang="en-US" dirty="0"/>
              <a:t> cell debris. A maternal capillary has lost its integrity between the two arrows. </a:t>
            </a:r>
          </a:p>
        </p:txBody>
      </p:sp>
    </p:spTree>
    <p:extLst>
      <p:ext uri="{BB962C8B-B14F-4D97-AF65-F5344CB8AC3E}">
        <p14:creationId xmlns:p14="http://schemas.microsoft.com/office/powerpoint/2010/main" val="1102743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5 rat d8 8pm mes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678" y="192784"/>
            <a:ext cx="8229600" cy="5431536"/>
          </a:xfrm>
          <a:prstGeom prst="rect">
            <a:avLst/>
          </a:prstGeom>
        </p:spPr>
      </p:pic>
      <p:sp>
        <p:nvSpPr>
          <p:cNvPr id="3" name="Rectangle 2"/>
          <p:cNvSpPr/>
          <p:nvPr/>
        </p:nvSpPr>
        <p:spPr>
          <a:xfrm>
            <a:off x="341678" y="5616651"/>
            <a:ext cx="7999053" cy="923330"/>
          </a:xfrm>
          <a:prstGeom prst="rect">
            <a:avLst/>
          </a:prstGeom>
        </p:spPr>
        <p:txBody>
          <a:bodyPr wrap="square">
            <a:spAutoFit/>
          </a:bodyPr>
          <a:lstStyle/>
          <a:p>
            <a:r>
              <a:rPr lang="en-US" dirty="0" smtClean="0"/>
              <a:t>Note </a:t>
            </a:r>
            <a:r>
              <a:rPr lang="en-US" dirty="0"/>
              <a:t>the way the maternal vessels converge towards the </a:t>
            </a:r>
            <a:r>
              <a:rPr lang="en-US" dirty="0" err="1"/>
              <a:t>mesometrial</a:t>
            </a:r>
            <a:r>
              <a:rPr lang="en-US" dirty="0"/>
              <a:t> chamber. Since the lymphocytes adhere to endothelial cells, they remain in maternal vessels when erythrocytes are flushed out</a:t>
            </a:r>
            <a:r>
              <a:rPr lang="en-US" dirty="0" smtClean="0"/>
              <a:t>.</a:t>
            </a:r>
            <a:endParaRPr lang="en-US" dirty="0"/>
          </a:p>
        </p:txBody>
      </p:sp>
    </p:spTree>
    <p:extLst>
      <p:ext uri="{BB962C8B-B14F-4D97-AF65-F5344CB8AC3E}">
        <p14:creationId xmlns:p14="http://schemas.microsoft.com/office/powerpoint/2010/main" val="3492745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6 rat d8 8pm antimes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696" y="135739"/>
            <a:ext cx="8229600" cy="5285232"/>
          </a:xfrm>
          <a:prstGeom prst="rect">
            <a:avLst/>
          </a:prstGeom>
        </p:spPr>
      </p:pic>
      <p:sp>
        <p:nvSpPr>
          <p:cNvPr id="3" name="Rectangle 2"/>
          <p:cNvSpPr/>
          <p:nvPr/>
        </p:nvSpPr>
        <p:spPr>
          <a:xfrm>
            <a:off x="1258698" y="5741825"/>
            <a:ext cx="5803414" cy="369332"/>
          </a:xfrm>
          <a:prstGeom prst="rect">
            <a:avLst/>
          </a:prstGeom>
        </p:spPr>
        <p:txBody>
          <a:bodyPr wrap="square">
            <a:spAutoFit/>
          </a:bodyPr>
          <a:lstStyle/>
          <a:p>
            <a:r>
              <a:rPr lang="en-US" dirty="0"/>
              <a:t>A </a:t>
            </a:r>
            <a:r>
              <a:rPr lang="en-US" dirty="0" err="1"/>
              <a:t>trophoblast</a:t>
            </a:r>
            <a:r>
              <a:rPr lang="en-US" dirty="0"/>
              <a:t> giant cell is e</a:t>
            </a:r>
            <a:r>
              <a:rPr lang="en-US" dirty="0" smtClean="0"/>
              <a:t>ngulfing </a:t>
            </a:r>
            <a:r>
              <a:rPr lang="en-US" dirty="0"/>
              <a:t>apoptotic </a:t>
            </a:r>
            <a:r>
              <a:rPr lang="en-US" dirty="0" err="1"/>
              <a:t>decidual</a:t>
            </a:r>
            <a:r>
              <a:rPr lang="en-US" dirty="0"/>
              <a:t> cells. </a:t>
            </a:r>
          </a:p>
        </p:txBody>
      </p:sp>
    </p:spTree>
    <p:extLst>
      <p:ext uri="{BB962C8B-B14F-4D97-AF65-F5344CB8AC3E}">
        <p14:creationId xmlns:p14="http://schemas.microsoft.com/office/powerpoint/2010/main" val="1228125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8207" y="897837"/>
            <a:ext cx="6876426" cy="2308324"/>
          </a:xfrm>
          <a:prstGeom prst="rect">
            <a:avLst/>
          </a:prstGeom>
        </p:spPr>
        <p:txBody>
          <a:bodyPr wrap="square">
            <a:spAutoFit/>
          </a:bodyPr>
          <a:lstStyle/>
          <a:p>
            <a:r>
              <a:rPr lang="en-US" dirty="0"/>
              <a:t>Implantation in the rat:	Day 9</a:t>
            </a:r>
          </a:p>
          <a:p>
            <a:r>
              <a:rPr lang="en-US" dirty="0"/>
              <a:t> </a:t>
            </a:r>
          </a:p>
          <a:p>
            <a:r>
              <a:rPr lang="en-US" dirty="0"/>
              <a:t>LGLs now become abundant in the </a:t>
            </a:r>
            <a:r>
              <a:rPr lang="en-US" dirty="0" err="1"/>
              <a:t>mesometrial</a:t>
            </a:r>
            <a:r>
              <a:rPr lang="en-US" dirty="0"/>
              <a:t> side of the decidua. The convergent vessels are broader and adherent lymphocytes are common in these flushed vessels. </a:t>
            </a:r>
            <a:endParaRPr lang="en-US" dirty="0" smtClean="0"/>
          </a:p>
          <a:p>
            <a:endParaRPr lang="en-US" dirty="0"/>
          </a:p>
          <a:p>
            <a:r>
              <a:rPr lang="en-US" dirty="0" smtClean="0"/>
              <a:t>Communication </a:t>
            </a:r>
            <a:r>
              <a:rPr lang="en-US" dirty="0"/>
              <a:t>of the vessels in the decidua with the </a:t>
            </a:r>
            <a:r>
              <a:rPr lang="en-US" dirty="0" err="1"/>
              <a:t>mesometrial</a:t>
            </a:r>
            <a:r>
              <a:rPr lang="en-US" dirty="0"/>
              <a:t> chamber is shown by the flushing of blood cells from this chamber. </a:t>
            </a:r>
          </a:p>
        </p:txBody>
      </p:sp>
    </p:spTree>
    <p:extLst>
      <p:ext uri="{BB962C8B-B14F-4D97-AF65-F5344CB8AC3E}">
        <p14:creationId xmlns:p14="http://schemas.microsoft.com/office/powerpoint/2010/main" val="29231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 rat d9 8am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731" y="23906"/>
            <a:ext cx="3657600" cy="5077968"/>
          </a:xfrm>
          <a:prstGeom prst="rect">
            <a:avLst/>
          </a:prstGeom>
        </p:spPr>
      </p:pic>
      <p:pic>
        <p:nvPicPr>
          <p:cNvPr id="3" name="Picture 2" descr="03 rat d9 8am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5699" y="225074"/>
            <a:ext cx="3657600" cy="4876800"/>
          </a:xfrm>
          <a:prstGeom prst="rect">
            <a:avLst/>
          </a:prstGeom>
        </p:spPr>
      </p:pic>
      <p:sp>
        <p:nvSpPr>
          <p:cNvPr id="4" name="Rectangle 3"/>
          <p:cNvSpPr/>
          <p:nvPr/>
        </p:nvSpPr>
        <p:spPr>
          <a:xfrm>
            <a:off x="238133" y="5260476"/>
            <a:ext cx="4354420" cy="923330"/>
          </a:xfrm>
          <a:prstGeom prst="rect">
            <a:avLst/>
          </a:prstGeom>
        </p:spPr>
        <p:txBody>
          <a:bodyPr wrap="square">
            <a:spAutoFit/>
          </a:bodyPr>
          <a:lstStyle/>
          <a:p>
            <a:r>
              <a:rPr lang="en-US" dirty="0"/>
              <a:t>Note the convergence of maternal sinusoids towards the area above the conceptus. </a:t>
            </a:r>
            <a:endParaRPr lang="en-US" dirty="0" smtClean="0"/>
          </a:p>
          <a:p>
            <a:r>
              <a:rPr lang="en-US" dirty="0" smtClean="0"/>
              <a:t>Morning day 9</a:t>
            </a:r>
            <a:endParaRPr lang="en-US" dirty="0"/>
          </a:p>
        </p:txBody>
      </p:sp>
      <p:sp>
        <p:nvSpPr>
          <p:cNvPr id="5" name="Rectangle 4"/>
          <p:cNvSpPr/>
          <p:nvPr/>
        </p:nvSpPr>
        <p:spPr>
          <a:xfrm>
            <a:off x="5065699" y="5123328"/>
            <a:ext cx="3944067" cy="1754327"/>
          </a:xfrm>
          <a:prstGeom prst="rect">
            <a:avLst/>
          </a:prstGeom>
        </p:spPr>
        <p:txBody>
          <a:bodyPr wrap="square">
            <a:spAutoFit/>
          </a:bodyPr>
          <a:lstStyle/>
          <a:p>
            <a:r>
              <a:rPr lang="en-US" dirty="0" smtClean="0"/>
              <a:t>Although </a:t>
            </a:r>
            <a:r>
              <a:rPr lang="en-US" dirty="0"/>
              <a:t>this site doesn’t show the </a:t>
            </a:r>
            <a:r>
              <a:rPr lang="en-US" dirty="0" err="1"/>
              <a:t>mesometrial</a:t>
            </a:r>
            <a:r>
              <a:rPr lang="en-US" dirty="0"/>
              <a:t> chamber because of the angle, it shows the </a:t>
            </a:r>
            <a:r>
              <a:rPr lang="en-US" dirty="0" err="1"/>
              <a:t>proamniotic</a:t>
            </a:r>
            <a:r>
              <a:rPr lang="en-US" dirty="0"/>
              <a:t> cavity and disintegrating decidua </a:t>
            </a:r>
            <a:r>
              <a:rPr lang="en-US" dirty="0" err="1"/>
              <a:t>antimesometrially</a:t>
            </a:r>
            <a:r>
              <a:rPr lang="en-US" dirty="0"/>
              <a:t>.</a:t>
            </a:r>
          </a:p>
          <a:p>
            <a:r>
              <a:rPr lang="en-US" dirty="0"/>
              <a:t> </a:t>
            </a:r>
          </a:p>
        </p:txBody>
      </p:sp>
    </p:spTree>
    <p:extLst>
      <p:ext uri="{BB962C8B-B14F-4D97-AF65-F5344CB8AC3E}">
        <p14:creationId xmlns:p14="http://schemas.microsoft.com/office/powerpoint/2010/main" val="735234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 rat d9 8am 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13" y="204124"/>
            <a:ext cx="4300841" cy="5784631"/>
          </a:xfrm>
          <a:prstGeom prst="rect">
            <a:avLst/>
          </a:prstGeom>
        </p:spPr>
      </p:pic>
      <p:pic>
        <p:nvPicPr>
          <p:cNvPr id="3" name="Picture 2" descr="04 rat d9 8am 40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8379" y="204124"/>
            <a:ext cx="3657600" cy="4876800"/>
          </a:xfrm>
          <a:prstGeom prst="rect">
            <a:avLst/>
          </a:prstGeom>
        </p:spPr>
      </p:pic>
      <p:sp>
        <p:nvSpPr>
          <p:cNvPr id="4" name="Rectangle 3"/>
          <p:cNvSpPr/>
          <p:nvPr/>
        </p:nvSpPr>
        <p:spPr>
          <a:xfrm>
            <a:off x="562222" y="6204132"/>
            <a:ext cx="3188869" cy="369332"/>
          </a:xfrm>
          <a:prstGeom prst="rect">
            <a:avLst/>
          </a:prstGeom>
        </p:spPr>
        <p:txBody>
          <a:bodyPr wrap="none">
            <a:spAutoFit/>
          </a:bodyPr>
          <a:lstStyle/>
          <a:p>
            <a:r>
              <a:rPr lang="en-US" dirty="0"/>
              <a:t>Morning day 9 implantation site </a:t>
            </a:r>
          </a:p>
        </p:txBody>
      </p:sp>
      <p:sp>
        <p:nvSpPr>
          <p:cNvPr id="5" name="Rectangle 4"/>
          <p:cNvSpPr/>
          <p:nvPr/>
        </p:nvSpPr>
        <p:spPr>
          <a:xfrm>
            <a:off x="4966760" y="5280802"/>
            <a:ext cx="4177239" cy="1200329"/>
          </a:xfrm>
          <a:prstGeom prst="rect">
            <a:avLst/>
          </a:prstGeom>
        </p:spPr>
        <p:txBody>
          <a:bodyPr wrap="square">
            <a:spAutoFit/>
          </a:bodyPr>
          <a:lstStyle/>
          <a:p>
            <a:r>
              <a:rPr lang="en-US" dirty="0" smtClean="0"/>
              <a:t> </a:t>
            </a:r>
            <a:r>
              <a:rPr lang="en-US" dirty="0"/>
              <a:t>Area of the lumen above the </a:t>
            </a:r>
            <a:r>
              <a:rPr lang="en-US" dirty="0" err="1"/>
              <a:t>ectoplacental</a:t>
            </a:r>
            <a:r>
              <a:rPr lang="en-US" dirty="0"/>
              <a:t> cone shows disintegrating uterine </a:t>
            </a:r>
            <a:r>
              <a:rPr lang="en-US" dirty="0" smtClean="0"/>
              <a:t>epithelium.  LGLs are  in </a:t>
            </a:r>
            <a:r>
              <a:rPr lang="en-US" dirty="0"/>
              <a:t>the adjacent decidua. </a:t>
            </a:r>
          </a:p>
        </p:txBody>
      </p:sp>
    </p:spTree>
    <p:extLst>
      <p:ext uri="{BB962C8B-B14F-4D97-AF65-F5344CB8AC3E}">
        <p14:creationId xmlns:p14="http://schemas.microsoft.com/office/powerpoint/2010/main" val="3420366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 ratd9 2pm 4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686"/>
            <a:ext cx="4198784" cy="5458419"/>
          </a:xfrm>
          <a:prstGeom prst="rect">
            <a:avLst/>
          </a:prstGeom>
        </p:spPr>
      </p:pic>
      <p:pic>
        <p:nvPicPr>
          <p:cNvPr id="3" name="Picture 2" descr="06 rat d9 2pm 25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529" y="128638"/>
            <a:ext cx="4017350" cy="5356467"/>
          </a:xfrm>
          <a:prstGeom prst="rect">
            <a:avLst/>
          </a:prstGeom>
        </p:spPr>
      </p:pic>
      <p:sp>
        <p:nvSpPr>
          <p:cNvPr id="4" name="Rectangle 3"/>
          <p:cNvSpPr/>
          <p:nvPr/>
        </p:nvSpPr>
        <p:spPr>
          <a:xfrm>
            <a:off x="0" y="5380672"/>
            <a:ext cx="4989440" cy="1477328"/>
          </a:xfrm>
          <a:prstGeom prst="rect">
            <a:avLst/>
          </a:prstGeom>
        </p:spPr>
        <p:txBody>
          <a:bodyPr wrap="square">
            <a:spAutoFit/>
          </a:bodyPr>
          <a:lstStyle/>
          <a:p>
            <a:r>
              <a:rPr lang="en-US" dirty="0" smtClean="0"/>
              <a:t>Afternoon </a:t>
            </a:r>
            <a:r>
              <a:rPr lang="en-US" dirty="0"/>
              <a:t>day 9. The maternal blood cells have been flushed from the </a:t>
            </a:r>
            <a:r>
              <a:rPr lang="en-US" dirty="0" err="1"/>
              <a:t>mesometrial</a:t>
            </a:r>
            <a:r>
              <a:rPr lang="en-US" dirty="0"/>
              <a:t> cavity, indicating </a:t>
            </a:r>
            <a:r>
              <a:rPr lang="en-US" dirty="0" smtClean="0"/>
              <a:t>confluence </a:t>
            </a:r>
            <a:r>
              <a:rPr lang="en-US" dirty="0"/>
              <a:t>with maternal </a:t>
            </a:r>
            <a:r>
              <a:rPr lang="en-US" dirty="0" smtClean="0"/>
              <a:t>vessels. </a:t>
            </a:r>
            <a:r>
              <a:rPr lang="en-US" dirty="0" err="1"/>
              <a:t>E</a:t>
            </a:r>
            <a:r>
              <a:rPr lang="en-US" dirty="0" err="1" smtClean="0"/>
              <a:t>ctoplacental</a:t>
            </a:r>
            <a:r>
              <a:rPr lang="en-US" dirty="0" smtClean="0"/>
              <a:t> </a:t>
            </a:r>
            <a:r>
              <a:rPr lang="en-US" dirty="0"/>
              <a:t>cone </a:t>
            </a:r>
            <a:r>
              <a:rPr lang="en-US" dirty="0" err="1"/>
              <a:t>trophoblast</a:t>
            </a:r>
            <a:r>
              <a:rPr lang="en-US" dirty="0"/>
              <a:t> now extends to the </a:t>
            </a:r>
            <a:r>
              <a:rPr lang="en-US" dirty="0" err="1"/>
              <a:t>mesometrial</a:t>
            </a:r>
            <a:r>
              <a:rPr lang="en-US" dirty="0"/>
              <a:t> chamber.</a:t>
            </a:r>
          </a:p>
        </p:txBody>
      </p:sp>
      <p:sp>
        <p:nvSpPr>
          <p:cNvPr id="5" name="Rectangle 4"/>
          <p:cNvSpPr/>
          <p:nvPr/>
        </p:nvSpPr>
        <p:spPr>
          <a:xfrm>
            <a:off x="4937172" y="5428736"/>
            <a:ext cx="3841656" cy="1477328"/>
          </a:xfrm>
          <a:prstGeom prst="rect">
            <a:avLst/>
          </a:prstGeom>
        </p:spPr>
        <p:txBody>
          <a:bodyPr wrap="square">
            <a:spAutoFit/>
          </a:bodyPr>
          <a:lstStyle/>
          <a:p>
            <a:r>
              <a:rPr lang="en-US" dirty="0"/>
              <a:t>Disintegration of </a:t>
            </a:r>
            <a:r>
              <a:rPr lang="en-US" dirty="0" smtClean="0"/>
              <a:t>epithelium </a:t>
            </a:r>
            <a:r>
              <a:rPr lang="en-US" dirty="0"/>
              <a:t>above the </a:t>
            </a:r>
            <a:r>
              <a:rPr lang="en-US" dirty="0" err="1"/>
              <a:t>mesometrial</a:t>
            </a:r>
            <a:r>
              <a:rPr lang="en-US" dirty="0"/>
              <a:t> chamber. Note again the abundance of LGLs, with prominent granules and pale cytoplasm. </a:t>
            </a:r>
          </a:p>
          <a:p>
            <a:r>
              <a:rPr lang="en-US" dirty="0"/>
              <a:t> </a:t>
            </a:r>
          </a:p>
        </p:txBody>
      </p:sp>
    </p:spTree>
    <p:extLst>
      <p:ext uri="{BB962C8B-B14F-4D97-AF65-F5344CB8AC3E}">
        <p14:creationId xmlns:p14="http://schemas.microsoft.com/office/powerpoint/2010/main" val="2698789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 rat d9 2pm lo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35" y="28402"/>
            <a:ext cx="3876062" cy="5420026"/>
          </a:xfrm>
          <a:prstGeom prst="rect">
            <a:avLst/>
          </a:prstGeom>
        </p:spPr>
      </p:pic>
      <p:pic>
        <p:nvPicPr>
          <p:cNvPr id="3" name="Picture 2" descr="08 rat d9 2pm antim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384" y="56056"/>
            <a:ext cx="3866816" cy="5394208"/>
          </a:xfrm>
          <a:prstGeom prst="rect">
            <a:avLst/>
          </a:prstGeom>
        </p:spPr>
      </p:pic>
      <p:sp>
        <p:nvSpPr>
          <p:cNvPr id="4" name="Rectangle 3"/>
          <p:cNvSpPr/>
          <p:nvPr/>
        </p:nvSpPr>
        <p:spPr>
          <a:xfrm>
            <a:off x="0" y="5471108"/>
            <a:ext cx="4572000" cy="1200329"/>
          </a:xfrm>
          <a:prstGeom prst="rect">
            <a:avLst/>
          </a:prstGeom>
        </p:spPr>
        <p:txBody>
          <a:bodyPr>
            <a:spAutoFit/>
          </a:bodyPr>
          <a:lstStyle/>
          <a:p>
            <a:r>
              <a:rPr lang="en-US" dirty="0"/>
              <a:t>The </a:t>
            </a:r>
            <a:r>
              <a:rPr lang="en-US" dirty="0" err="1"/>
              <a:t>mesometrial</a:t>
            </a:r>
            <a:r>
              <a:rPr lang="en-US" dirty="0"/>
              <a:t> vascular array is prominent. The </a:t>
            </a:r>
            <a:r>
              <a:rPr lang="en-US" dirty="0" err="1"/>
              <a:t>proamniotic</a:t>
            </a:r>
            <a:r>
              <a:rPr lang="en-US" dirty="0"/>
              <a:t> cavity has been divided into </a:t>
            </a:r>
            <a:r>
              <a:rPr lang="en-US" dirty="0" smtClean="0"/>
              <a:t>an </a:t>
            </a:r>
            <a:r>
              <a:rPr lang="en-US" dirty="0" err="1"/>
              <a:t>ectoplacental</a:t>
            </a:r>
            <a:r>
              <a:rPr lang="en-US" dirty="0"/>
              <a:t> cavity and amniotic cavity.</a:t>
            </a:r>
          </a:p>
          <a:p>
            <a:r>
              <a:rPr lang="en-US" dirty="0"/>
              <a:t> </a:t>
            </a:r>
          </a:p>
        </p:txBody>
      </p:sp>
      <p:sp>
        <p:nvSpPr>
          <p:cNvPr id="5" name="Rectangle 4"/>
          <p:cNvSpPr/>
          <p:nvPr/>
        </p:nvSpPr>
        <p:spPr>
          <a:xfrm>
            <a:off x="4662717" y="5471108"/>
            <a:ext cx="4200273" cy="1200329"/>
          </a:xfrm>
          <a:prstGeom prst="rect">
            <a:avLst/>
          </a:prstGeom>
        </p:spPr>
        <p:txBody>
          <a:bodyPr wrap="square">
            <a:spAutoFit/>
          </a:bodyPr>
          <a:lstStyle/>
          <a:p>
            <a:r>
              <a:rPr lang="en-US" dirty="0"/>
              <a:t>The </a:t>
            </a:r>
            <a:r>
              <a:rPr lang="en-US" dirty="0" err="1"/>
              <a:t>antimesometrial</a:t>
            </a:r>
            <a:r>
              <a:rPr lang="en-US" dirty="0"/>
              <a:t> decidua has almost completely disintegrated. Unlike the </a:t>
            </a:r>
            <a:r>
              <a:rPr lang="en-US" dirty="0" err="1"/>
              <a:t>mesometrial</a:t>
            </a:r>
            <a:r>
              <a:rPr lang="en-US" dirty="0"/>
              <a:t> cavity, maternal blood does not enter this area to any major extent</a:t>
            </a:r>
            <a:r>
              <a:rPr lang="en-US" dirty="0" smtClean="0"/>
              <a:t>.</a:t>
            </a:r>
            <a:endParaRPr lang="en-US" dirty="0"/>
          </a:p>
        </p:txBody>
      </p:sp>
    </p:spTree>
    <p:extLst>
      <p:ext uri="{BB962C8B-B14F-4D97-AF65-F5344CB8AC3E}">
        <p14:creationId xmlns:p14="http://schemas.microsoft.com/office/powerpoint/2010/main" val="2853570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 rat d6 .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92" y="92516"/>
            <a:ext cx="3938016" cy="5486400"/>
          </a:xfrm>
          <a:prstGeom prst="rect">
            <a:avLst/>
          </a:prstGeom>
        </p:spPr>
      </p:pic>
      <p:pic>
        <p:nvPicPr>
          <p:cNvPr id="3" name="Picture 2" descr="04 rat d6  2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589" y="92516"/>
            <a:ext cx="3621024" cy="5486400"/>
          </a:xfrm>
          <a:prstGeom prst="rect">
            <a:avLst/>
          </a:prstGeom>
        </p:spPr>
      </p:pic>
      <p:sp>
        <p:nvSpPr>
          <p:cNvPr id="5" name="Rectangle 4"/>
          <p:cNvSpPr/>
          <p:nvPr/>
        </p:nvSpPr>
        <p:spPr>
          <a:xfrm>
            <a:off x="141292" y="5668853"/>
            <a:ext cx="4051647" cy="1200329"/>
          </a:xfrm>
          <a:prstGeom prst="rect">
            <a:avLst/>
          </a:prstGeom>
        </p:spPr>
        <p:txBody>
          <a:bodyPr wrap="square">
            <a:spAutoFit/>
          </a:bodyPr>
          <a:lstStyle/>
          <a:p>
            <a:r>
              <a:rPr lang="en-US" dirty="0" smtClean="0"/>
              <a:t>On </a:t>
            </a:r>
            <a:r>
              <a:rPr lang="en-US" dirty="0"/>
              <a:t>the morning of day 6 the lumen is closed and there is some differentiation of primary decidua around the clasped blastocyst.</a:t>
            </a:r>
          </a:p>
        </p:txBody>
      </p:sp>
      <p:sp>
        <p:nvSpPr>
          <p:cNvPr id="6" name="Rectangle 5"/>
          <p:cNvSpPr/>
          <p:nvPr/>
        </p:nvSpPr>
        <p:spPr>
          <a:xfrm>
            <a:off x="4856589" y="5788269"/>
            <a:ext cx="3877510" cy="646331"/>
          </a:xfrm>
          <a:prstGeom prst="rect">
            <a:avLst/>
          </a:prstGeom>
        </p:spPr>
        <p:txBody>
          <a:bodyPr wrap="square">
            <a:spAutoFit/>
          </a:bodyPr>
          <a:lstStyle/>
          <a:p>
            <a:r>
              <a:rPr lang="en-US" dirty="0" smtClean="0"/>
              <a:t>At </a:t>
            </a:r>
            <a:r>
              <a:rPr lang="en-US" dirty="0"/>
              <a:t>a higher mag the differentiating decidua is clear. </a:t>
            </a:r>
          </a:p>
        </p:txBody>
      </p:sp>
    </p:spTree>
    <p:extLst>
      <p:ext uri="{BB962C8B-B14F-4D97-AF65-F5344CB8AC3E}">
        <p14:creationId xmlns:p14="http://schemas.microsoft.com/office/powerpoint/2010/main" val="10099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9 rat d9 2pm ent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215" y="272165"/>
            <a:ext cx="1724165" cy="6412184"/>
          </a:xfrm>
          <a:prstGeom prst="rect">
            <a:avLst/>
          </a:prstGeom>
        </p:spPr>
      </p:pic>
      <p:pic>
        <p:nvPicPr>
          <p:cNvPr id="4" name="Picture 3" descr="10 rat d9 2pm m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6648" y="97218"/>
            <a:ext cx="4026985" cy="6122106"/>
          </a:xfrm>
          <a:prstGeom prst="rect">
            <a:avLst/>
          </a:prstGeom>
        </p:spPr>
      </p:pic>
      <p:sp>
        <p:nvSpPr>
          <p:cNvPr id="5" name="Rectangle 4"/>
          <p:cNvSpPr/>
          <p:nvPr/>
        </p:nvSpPr>
        <p:spPr>
          <a:xfrm>
            <a:off x="1882380" y="679028"/>
            <a:ext cx="1632908" cy="1754327"/>
          </a:xfrm>
          <a:prstGeom prst="rect">
            <a:avLst/>
          </a:prstGeom>
        </p:spPr>
        <p:txBody>
          <a:bodyPr wrap="square">
            <a:spAutoFit/>
          </a:bodyPr>
          <a:lstStyle/>
          <a:p>
            <a:r>
              <a:rPr lang="en-US" dirty="0"/>
              <a:t>Projection of the </a:t>
            </a:r>
            <a:r>
              <a:rPr lang="en-US" dirty="0" err="1"/>
              <a:t>trophoblast</a:t>
            </a:r>
            <a:r>
              <a:rPr lang="en-US" dirty="0"/>
              <a:t> </a:t>
            </a:r>
            <a:r>
              <a:rPr lang="en-US" dirty="0" err="1"/>
              <a:t>ectoplacental</a:t>
            </a:r>
            <a:r>
              <a:rPr lang="en-US" dirty="0"/>
              <a:t> cone into the </a:t>
            </a:r>
            <a:r>
              <a:rPr lang="en-US" dirty="0" err="1"/>
              <a:t>mesometrial</a:t>
            </a:r>
            <a:r>
              <a:rPr lang="en-US" dirty="0"/>
              <a:t> chamber. </a:t>
            </a:r>
          </a:p>
        </p:txBody>
      </p:sp>
      <p:sp>
        <p:nvSpPr>
          <p:cNvPr id="6" name="Rectangle 5"/>
          <p:cNvSpPr/>
          <p:nvPr/>
        </p:nvSpPr>
        <p:spPr>
          <a:xfrm>
            <a:off x="3110956" y="6193870"/>
            <a:ext cx="6033044" cy="646331"/>
          </a:xfrm>
          <a:prstGeom prst="rect">
            <a:avLst/>
          </a:prstGeom>
        </p:spPr>
        <p:txBody>
          <a:bodyPr wrap="square">
            <a:spAutoFit/>
          </a:bodyPr>
          <a:lstStyle/>
          <a:p>
            <a:r>
              <a:rPr lang="en-US" dirty="0" smtClean="0"/>
              <a:t>Above </a:t>
            </a:r>
            <a:r>
              <a:rPr lang="en-US" dirty="0"/>
              <a:t>the </a:t>
            </a:r>
            <a:r>
              <a:rPr lang="en-US" dirty="0" err="1"/>
              <a:t>mesometrial</a:t>
            </a:r>
            <a:r>
              <a:rPr lang="en-US" dirty="0"/>
              <a:t> chamber the uterine lumen has debris. </a:t>
            </a:r>
          </a:p>
          <a:p>
            <a:r>
              <a:rPr lang="en-US" dirty="0"/>
              <a:t> </a:t>
            </a:r>
          </a:p>
        </p:txBody>
      </p:sp>
    </p:spTree>
    <p:extLst>
      <p:ext uri="{BB962C8B-B14F-4D97-AF65-F5344CB8AC3E}">
        <p14:creationId xmlns:p14="http://schemas.microsoft.com/office/powerpoint/2010/main" val="39940183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 rat d9 2pm  m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36" y="197509"/>
            <a:ext cx="3023616" cy="4572000"/>
          </a:xfrm>
          <a:prstGeom prst="rect">
            <a:avLst/>
          </a:prstGeom>
        </p:spPr>
      </p:pic>
      <p:pic>
        <p:nvPicPr>
          <p:cNvPr id="4" name="Picture 3" descr="12 rat d9 2pm m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718" y="153967"/>
            <a:ext cx="3766200" cy="5660621"/>
          </a:xfrm>
          <a:prstGeom prst="rect">
            <a:avLst/>
          </a:prstGeom>
        </p:spPr>
      </p:pic>
      <p:sp>
        <p:nvSpPr>
          <p:cNvPr id="5" name="Rectangle 4"/>
          <p:cNvSpPr/>
          <p:nvPr/>
        </p:nvSpPr>
        <p:spPr>
          <a:xfrm>
            <a:off x="121100" y="4787929"/>
            <a:ext cx="4572000" cy="2031325"/>
          </a:xfrm>
          <a:prstGeom prst="rect">
            <a:avLst/>
          </a:prstGeom>
        </p:spPr>
        <p:txBody>
          <a:bodyPr>
            <a:spAutoFit/>
          </a:bodyPr>
          <a:lstStyle/>
          <a:p>
            <a:r>
              <a:rPr lang="en-US" dirty="0"/>
              <a:t>The </a:t>
            </a:r>
            <a:r>
              <a:rPr lang="en-US" dirty="0" err="1" smtClean="0"/>
              <a:t>ectoplacental</a:t>
            </a:r>
            <a:r>
              <a:rPr lang="en-US" dirty="0" smtClean="0"/>
              <a:t> </a:t>
            </a:r>
            <a:r>
              <a:rPr lang="en-US" dirty="0"/>
              <a:t>cone projects above the </a:t>
            </a:r>
            <a:r>
              <a:rPr lang="en-US" dirty="0" err="1"/>
              <a:t>ectoplacental</a:t>
            </a:r>
            <a:r>
              <a:rPr lang="en-US" dirty="0"/>
              <a:t> cavity to the </a:t>
            </a:r>
            <a:r>
              <a:rPr lang="en-US" dirty="0" err="1"/>
              <a:t>mesometrial</a:t>
            </a:r>
            <a:r>
              <a:rPr lang="en-US" dirty="0"/>
              <a:t> cavity. T</a:t>
            </a:r>
            <a:r>
              <a:rPr lang="en-US" dirty="0" smtClean="0"/>
              <a:t>he </a:t>
            </a:r>
            <a:r>
              <a:rPr lang="en-US" dirty="0"/>
              <a:t>maternal blood cells in the meshwork of </a:t>
            </a:r>
            <a:r>
              <a:rPr lang="en-US" dirty="0" err="1"/>
              <a:t>trophoblast</a:t>
            </a:r>
            <a:r>
              <a:rPr lang="en-US" dirty="0"/>
              <a:t> on the lateral aspects of the cone have not been flushed, indicating a relative lack of circulation compared to the </a:t>
            </a:r>
            <a:r>
              <a:rPr lang="en-US" dirty="0" err="1"/>
              <a:t>mesometrial</a:t>
            </a:r>
            <a:r>
              <a:rPr lang="en-US" dirty="0"/>
              <a:t> chamber per se. </a:t>
            </a:r>
          </a:p>
        </p:txBody>
      </p:sp>
      <p:sp>
        <p:nvSpPr>
          <p:cNvPr id="6" name="Rectangle 5"/>
          <p:cNvSpPr/>
          <p:nvPr/>
        </p:nvSpPr>
        <p:spPr>
          <a:xfrm>
            <a:off x="4871082" y="5814588"/>
            <a:ext cx="4272918" cy="923330"/>
          </a:xfrm>
          <a:prstGeom prst="rect">
            <a:avLst/>
          </a:prstGeom>
        </p:spPr>
        <p:txBody>
          <a:bodyPr wrap="square">
            <a:spAutoFit/>
          </a:bodyPr>
          <a:lstStyle/>
          <a:p>
            <a:r>
              <a:rPr lang="en-US" dirty="0" smtClean="0"/>
              <a:t>Openings </a:t>
            </a:r>
            <a:r>
              <a:rPr lang="en-US" dirty="0"/>
              <a:t>of maternal blood vessels into the </a:t>
            </a:r>
            <a:r>
              <a:rPr lang="en-US" dirty="0" err="1"/>
              <a:t>mesometrial</a:t>
            </a:r>
            <a:r>
              <a:rPr lang="en-US" dirty="0"/>
              <a:t> chamber are seen. </a:t>
            </a:r>
          </a:p>
          <a:p>
            <a:r>
              <a:rPr lang="en-US" dirty="0"/>
              <a:t> </a:t>
            </a:r>
          </a:p>
        </p:txBody>
      </p:sp>
    </p:spTree>
    <p:extLst>
      <p:ext uri="{BB962C8B-B14F-4D97-AF65-F5344CB8AC3E}">
        <p14:creationId xmlns:p14="http://schemas.microsoft.com/office/powerpoint/2010/main" val="1572416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3 rat d9 2pm m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33" y="125877"/>
            <a:ext cx="3645408" cy="5486400"/>
          </a:xfrm>
          <a:prstGeom prst="rect">
            <a:avLst/>
          </a:prstGeom>
        </p:spPr>
      </p:pic>
      <p:pic>
        <p:nvPicPr>
          <p:cNvPr id="4" name="Picture 3" descr="14 rat d9 2pm l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133" y="125877"/>
            <a:ext cx="3657600" cy="5486400"/>
          </a:xfrm>
          <a:prstGeom prst="rect">
            <a:avLst/>
          </a:prstGeom>
        </p:spPr>
      </p:pic>
      <p:sp>
        <p:nvSpPr>
          <p:cNvPr id="5" name="Rectangle 4"/>
          <p:cNvSpPr/>
          <p:nvPr/>
        </p:nvSpPr>
        <p:spPr>
          <a:xfrm>
            <a:off x="74133" y="5685725"/>
            <a:ext cx="4572000" cy="1477328"/>
          </a:xfrm>
          <a:prstGeom prst="rect">
            <a:avLst/>
          </a:prstGeom>
        </p:spPr>
        <p:txBody>
          <a:bodyPr>
            <a:spAutoFit/>
          </a:bodyPr>
          <a:lstStyle/>
          <a:p>
            <a:r>
              <a:rPr lang="en-US" dirty="0"/>
              <a:t>A few </a:t>
            </a:r>
            <a:r>
              <a:rPr lang="en-US" dirty="0" err="1"/>
              <a:t>mesenchymal</a:t>
            </a:r>
            <a:r>
              <a:rPr lang="en-US" dirty="0"/>
              <a:t> cells are seen between the endoderm and ectoderm where the amniotic cavity is separated from the </a:t>
            </a:r>
            <a:r>
              <a:rPr lang="en-US" dirty="0" err="1"/>
              <a:t>ectoplacental</a:t>
            </a:r>
            <a:r>
              <a:rPr lang="en-US" dirty="0"/>
              <a:t> cavity. </a:t>
            </a:r>
          </a:p>
          <a:p>
            <a:r>
              <a:rPr lang="en-US" dirty="0"/>
              <a:t> </a:t>
            </a:r>
          </a:p>
        </p:txBody>
      </p:sp>
      <p:sp>
        <p:nvSpPr>
          <p:cNvPr id="6" name="Rectangle 5"/>
          <p:cNvSpPr/>
          <p:nvPr/>
        </p:nvSpPr>
        <p:spPr>
          <a:xfrm>
            <a:off x="4572000" y="5720714"/>
            <a:ext cx="4572000" cy="923330"/>
          </a:xfrm>
          <a:prstGeom prst="rect">
            <a:avLst/>
          </a:prstGeom>
        </p:spPr>
        <p:txBody>
          <a:bodyPr>
            <a:spAutoFit/>
          </a:bodyPr>
          <a:lstStyle/>
          <a:p>
            <a:r>
              <a:rPr lang="en-US" dirty="0"/>
              <a:t>Note the small size of parietal endoderm cells adjacent to the giant </a:t>
            </a:r>
            <a:r>
              <a:rPr lang="en-US" dirty="0" err="1"/>
              <a:t>trophoblast</a:t>
            </a:r>
            <a:r>
              <a:rPr lang="en-US" dirty="0"/>
              <a:t> cell in the </a:t>
            </a:r>
            <a:r>
              <a:rPr lang="en-US" dirty="0" smtClean="0"/>
              <a:t>middle right </a:t>
            </a:r>
            <a:r>
              <a:rPr lang="en-US" dirty="0"/>
              <a:t>of the micrograph. </a:t>
            </a:r>
          </a:p>
        </p:txBody>
      </p:sp>
    </p:spTree>
    <p:extLst>
      <p:ext uri="{BB962C8B-B14F-4D97-AF65-F5344CB8AC3E}">
        <p14:creationId xmlns:p14="http://schemas.microsoft.com/office/powerpoint/2010/main" val="20478112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 rat d9 8pm 3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5172" y="0"/>
            <a:ext cx="3035970" cy="6238295"/>
          </a:xfrm>
          <a:prstGeom prst="rect">
            <a:avLst/>
          </a:prstGeom>
        </p:spPr>
      </p:pic>
      <p:pic>
        <p:nvPicPr>
          <p:cNvPr id="4" name="Picture 3" descr="16 rat d9 8pm 4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166" y="154152"/>
            <a:ext cx="3398940" cy="6057517"/>
          </a:xfrm>
          <a:prstGeom prst="rect">
            <a:avLst/>
          </a:prstGeom>
        </p:spPr>
      </p:pic>
      <p:sp>
        <p:nvSpPr>
          <p:cNvPr id="5" name="Rectangle 4"/>
          <p:cNvSpPr/>
          <p:nvPr/>
        </p:nvSpPr>
        <p:spPr>
          <a:xfrm>
            <a:off x="4932843" y="6319797"/>
            <a:ext cx="3946092" cy="369332"/>
          </a:xfrm>
          <a:prstGeom prst="rect">
            <a:avLst/>
          </a:prstGeom>
        </p:spPr>
        <p:txBody>
          <a:bodyPr wrap="square">
            <a:spAutoFit/>
          </a:bodyPr>
          <a:lstStyle/>
          <a:p>
            <a:r>
              <a:rPr lang="en-US" dirty="0"/>
              <a:t>Diagram </a:t>
            </a:r>
            <a:r>
              <a:rPr lang="en-US" dirty="0" smtClean="0"/>
              <a:t>of site without the embryo.</a:t>
            </a:r>
            <a:endParaRPr lang="en-US" dirty="0"/>
          </a:p>
        </p:txBody>
      </p:sp>
      <p:sp>
        <p:nvSpPr>
          <p:cNvPr id="6" name="Rectangle 5"/>
          <p:cNvSpPr/>
          <p:nvPr/>
        </p:nvSpPr>
        <p:spPr>
          <a:xfrm>
            <a:off x="207166" y="6211669"/>
            <a:ext cx="4572000" cy="646331"/>
          </a:xfrm>
          <a:prstGeom prst="rect">
            <a:avLst/>
          </a:prstGeom>
        </p:spPr>
        <p:txBody>
          <a:bodyPr>
            <a:spAutoFit/>
          </a:bodyPr>
          <a:lstStyle/>
          <a:p>
            <a:r>
              <a:rPr lang="en-US" dirty="0"/>
              <a:t>Evening day 9. Very little luminal epithelium appears anywhere within the site. </a:t>
            </a:r>
          </a:p>
        </p:txBody>
      </p:sp>
    </p:spTree>
    <p:extLst>
      <p:ext uri="{BB962C8B-B14F-4D97-AF65-F5344CB8AC3E}">
        <p14:creationId xmlns:p14="http://schemas.microsoft.com/office/powerpoint/2010/main" val="2304927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7110" y="465421"/>
            <a:ext cx="7488767" cy="5632312"/>
          </a:xfrm>
          <a:prstGeom prst="rect">
            <a:avLst/>
          </a:prstGeom>
        </p:spPr>
        <p:txBody>
          <a:bodyPr wrap="square">
            <a:spAutoFit/>
          </a:bodyPr>
          <a:lstStyle/>
          <a:p>
            <a:r>
              <a:rPr lang="en-US" dirty="0"/>
              <a:t> </a:t>
            </a:r>
            <a:r>
              <a:rPr lang="en-US" dirty="0" smtClean="0"/>
              <a:t>Day </a:t>
            </a:r>
            <a:r>
              <a:rPr lang="en-US" dirty="0"/>
              <a:t>10</a:t>
            </a:r>
          </a:p>
          <a:p>
            <a:endParaRPr lang="en-US" dirty="0" smtClean="0"/>
          </a:p>
          <a:p>
            <a:r>
              <a:rPr lang="en-US" dirty="0" smtClean="0"/>
              <a:t>The </a:t>
            </a:r>
            <a:r>
              <a:rPr lang="en-US" dirty="0"/>
              <a:t>embryo is enlarging rapidly, broadening the implantation chamber. Development of the </a:t>
            </a:r>
            <a:r>
              <a:rPr lang="en-US" dirty="0" err="1"/>
              <a:t>exocelom</a:t>
            </a:r>
            <a:r>
              <a:rPr lang="en-US" dirty="0"/>
              <a:t> now separates the </a:t>
            </a:r>
            <a:r>
              <a:rPr lang="en-US" dirty="0" err="1"/>
              <a:t>proamniotic</a:t>
            </a:r>
            <a:r>
              <a:rPr lang="en-US" dirty="0"/>
              <a:t> cavity into an </a:t>
            </a:r>
            <a:r>
              <a:rPr lang="en-US" dirty="0" err="1"/>
              <a:t>ectoplacental</a:t>
            </a:r>
            <a:r>
              <a:rPr lang="en-US" dirty="0"/>
              <a:t> cavity and an amniotic cavity. </a:t>
            </a:r>
            <a:endParaRPr lang="en-US" dirty="0" smtClean="0"/>
          </a:p>
          <a:p>
            <a:endParaRPr lang="en-US" dirty="0"/>
          </a:p>
          <a:p>
            <a:r>
              <a:rPr lang="en-US" dirty="0" smtClean="0"/>
              <a:t>An </a:t>
            </a:r>
            <a:r>
              <a:rPr lang="en-US" dirty="0"/>
              <a:t>allantois projects into the </a:t>
            </a:r>
            <a:r>
              <a:rPr lang="en-US" dirty="0" err="1"/>
              <a:t>exocelom</a:t>
            </a:r>
            <a:r>
              <a:rPr lang="en-US" dirty="0"/>
              <a:t>, and the </a:t>
            </a:r>
            <a:r>
              <a:rPr lang="en-US" dirty="0" err="1"/>
              <a:t>chorion</a:t>
            </a:r>
            <a:r>
              <a:rPr lang="en-US" dirty="0"/>
              <a:t> forming the base of the </a:t>
            </a:r>
            <a:r>
              <a:rPr lang="en-US" dirty="0" err="1"/>
              <a:t>ectoplacental</a:t>
            </a:r>
            <a:r>
              <a:rPr lang="en-US" dirty="0"/>
              <a:t> cavity approaches the </a:t>
            </a:r>
            <a:r>
              <a:rPr lang="en-US" dirty="0" err="1"/>
              <a:t>ectoplacental</a:t>
            </a:r>
            <a:r>
              <a:rPr lang="en-US" dirty="0"/>
              <a:t> </a:t>
            </a:r>
            <a:r>
              <a:rPr lang="en-US" dirty="0" err="1"/>
              <a:t>trophoblast</a:t>
            </a:r>
            <a:r>
              <a:rPr lang="en-US" dirty="0"/>
              <a:t>. </a:t>
            </a:r>
            <a:endParaRPr lang="en-US" dirty="0" smtClean="0"/>
          </a:p>
          <a:p>
            <a:endParaRPr lang="en-US" dirty="0"/>
          </a:p>
          <a:p>
            <a:r>
              <a:rPr lang="en-US" dirty="0" smtClean="0"/>
              <a:t>LGLs </a:t>
            </a:r>
            <a:r>
              <a:rPr lang="en-US" dirty="0"/>
              <a:t>in the </a:t>
            </a:r>
            <a:r>
              <a:rPr lang="en-US" dirty="0" err="1"/>
              <a:t>mesometrial</a:t>
            </a:r>
            <a:r>
              <a:rPr lang="en-US" dirty="0"/>
              <a:t> decidua are at their maximum. </a:t>
            </a:r>
          </a:p>
          <a:p>
            <a:r>
              <a:rPr lang="en-US" dirty="0"/>
              <a:t> </a:t>
            </a:r>
            <a:endParaRPr lang="en-US" dirty="0" smtClean="0"/>
          </a:p>
          <a:p>
            <a:endParaRPr lang="en-US" dirty="0"/>
          </a:p>
          <a:p>
            <a:r>
              <a:rPr lang="en-US" dirty="0" smtClean="0"/>
              <a:t>Day </a:t>
            </a:r>
            <a:r>
              <a:rPr lang="en-US" dirty="0"/>
              <a:t>11</a:t>
            </a:r>
          </a:p>
          <a:p>
            <a:endParaRPr lang="en-US" dirty="0" smtClean="0"/>
          </a:p>
          <a:p>
            <a:r>
              <a:rPr lang="en-US" dirty="0" smtClean="0"/>
              <a:t>On </a:t>
            </a:r>
            <a:r>
              <a:rPr lang="en-US" dirty="0"/>
              <a:t>the morning of day 11, the </a:t>
            </a:r>
            <a:r>
              <a:rPr lang="en-US" dirty="0" err="1"/>
              <a:t>chorion</a:t>
            </a:r>
            <a:r>
              <a:rPr lang="en-US" dirty="0"/>
              <a:t> fuses with the </a:t>
            </a:r>
            <a:r>
              <a:rPr lang="en-US" dirty="0" err="1"/>
              <a:t>ectoplacental</a:t>
            </a:r>
            <a:r>
              <a:rPr lang="en-US" dirty="0"/>
              <a:t> </a:t>
            </a:r>
            <a:r>
              <a:rPr lang="en-US" dirty="0" err="1"/>
              <a:t>trophoblast</a:t>
            </a:r>
            <a:r>
              <a:rPr lang="en-US" dirty="0"/>
              <a:t>. </a:t>
            </a:r>
            <a:endParaRPr lang="en-US" dirty="0" smtClean="0"/>
          </a:p>
          <a:p>
            <a:endParaRPr lang="en-US" dirty="0"/>
          </a:p>
          <a:p>
            <a:r>
              <a:rPr lang="en-US" dirty="0" smtClean="0"/>
              <a:t>By </a:t>
            </a:r>
            <a:r>
              <a:rPr lang="en-US" dirty="0"/>
              <a:t>the afternoon fetal vessels vascularize the </a:t>
            </a:r>
            <a:r>
              <a:rPr lang="en-US" dirty="0" err="1"/>
              <a:t>chorion</a:t>
            </a:r>
            <a:r>
              <a:rPr lang="en-US" dirty="0"/>
              <a:t>, creating the beginning of </a:t>
            </a:r>
            <a:r>
              <a:rPr lang="en-US" dirty="0" err="1"/>
              <a:t>chorioallantoic</a:t>
            </a:r>
            <a:r>
              <a:rPr lang="en-US" dirty="0"/>
              <a:t> placental formation.</a:t>
            </a:r>
          </a:p>
          <a:p>
            <a:r>
              <a:rPr lang="en-US" dirty="0"/>
              <a:t> </a:t>
            </a:r>
          </a:p>
        </p:txBody>
      </p:sp>
    </p:spTree>
    <p:extLst>
      <p:ext uri="{BB962C8B-B14F-4D97-AF65-F5344CB8AC3E}">
        <p14:creationId xmlns:p14="http://schemas.microsoft.com/office/powerpoint/2010/main" val="27361967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 rat d10 2pm lo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89" y="275757"/>
            <a:ext cx="4212336" cy="6400800"/>
          </a:xfrm>
          <a:prstGeom prst="rect">
            <a:avLst/>
          </a:prstGeom>
        </p:spPr>
      </p:pic>
      <p:sp>
        <p:nvSpPr>
          <p:cNvPr id="3" name="Rectangle 2"/>
          <p:cNvSpPr/>
          <p:nvPr/>
        </p:nvSpPr>
        <p:spPr>
          <a:xfrm>
            <a:off x="4474550" y="1211275"/>
            <a:ext cx="4572000" cy="2585323"/>
          </a:xfrm>
          <a:prstGeom prst="rect">
            <a:avLst/>
          </a:prstGeom>
        </p:spPr>
        <p:txBody>
          <a:bodyPr>
            <a:spAutoFit/>
          </a:bodyPr>
          <a:lstStyle/>
          <a:p>
            <a:r>
              <a:rPr lang="en-US" dirty="0" smtClean="0"/>
              <a:t>Implantation </a:t>
            </a:r>
            <a:r>
              <a:rPr lang="en-US" dirty="0"/>
              <a:t>site on the afternoon of day 10. </a:t>
            </a:r>
            <a:endParaRPr lang="en-US" dirty="0" smtClean="0"/>
          </a:p>
          <a:p>
            <a:endParaRPr lang="en-US" dirty="0"/>
          </a:p>
          <a:p>
            <a:r>
              <a:rPr lang="en-US" dirty="0" smtClean="0"/>
              <a:t>Note </a:t>
            </a:r>
            <a:r>
              <a:rPr lang="en-US" dirty="0"/>
              <a:t>the increase in breadth of the conceptus and surrounding area. The allantois on the right of the embryo is only partially sectioned. </a:t>
            </a:r>
            <a:endParaRPr lang="en-US" dirty="0" smtClean="0"/>
          </a:p>
          <a:p>
            <a:endParaRPr lang="en-US" dirty="0"/>
          </a:p>
          <a:p>
            <a:r>
              <a:rPr lang="en-US" dirty="0" smtClean="0"/>
              <a:t>Note </a:t>
            </a:r>
            <a:r>
              <a:rPr lang="en-US" dirty="0"/>
              <a:t>the mesoderm under the head fold on the left, and the forming </a:t>
            </a:r>
            <a:r>
              <a:rPr lang="en-US" dirty="0" err="1"/>
              <a:t>somites</a:t>
            </a:r>
            <a:r>
              <a:rPr lang="en-US" dirty="0"/>
              <a:t> beneath the ‘inverted’ embryo. </a:t>
            </a:r>
          </a:p>
        </p:txBody>
      </p:sp>
    </p:spTree>
    <p:extLst>
      <p:ext uri="{BB962C8B-B14F-4D97-AF65-F5344CB8AC3E}">
        <p14:creationId xmlns:p14="http://schemas.microsoft.com/office/powerpoint/2010/main" val="2146661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 rat d10 2pm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95" y="283506"/>
            <a:ext cx="5138928" cy="6400800"/>
          </a:xfrm>
          <a:prstGeom prst="rect">
            <a:avLst/>
          </a:prstGeom>
        </p:spPr>
      </p:pic>
      <p:sp>
        <p:nvSpPr>
          <p:cNvPr id="3" name="Rectangle 2"/>
          <p:cNvSpPr/>
          <p:nvPr/>
        </p:nvSpPr>
        <p:spPr>
          <a:xfrm>
            <a:off x="5490459" y="1763140"/>
            <a:ext cx="3467856" cy="2308324"/>
          </a:xfrm>
          <a:prstGeom prst="rect">
            <a:avLst/>
          </a:prstGeom>
        </p:spPr>
        <p:txBody>
          <a:bodyPr wrap="square">
            <a:spAutoFit/>
          </a:bodyPr>
          <a:lstStyle/>
          <a:p>
            <a:r>
              <a:rPr lang="en-US" dirty="0" err="1"/>
              <a:t>Mesometrially</a:t>
            </a:r>
            <a:r>
              <a:rPr lang="en-US" dirty="0"/>
              <a:t> the </a:t>
            </a:r>
            <a:r>
              <a:rPr lang="en-US" dirty="0" err="1"/>
              <a:t>chorion</a:t>
            </a:r>
            <a:r>
              <a:rPr lang="en-US" dirty="0"/>
              <a:t> forming the base of the </a:t>
            </a:r>
            <a:r>
              <a:rPr lang="en-US" dirty="0" err="1"/>
              <a:t>ectoplacental</a:t>
            </a:r>
            <a:r>
              <a:rPr lang="en-US" dirty="0"/>
              <a:t> cavity is approaching </a:t>
            </a:r>
            <a:r>
              <a:rPr lang="en-US" dirty="0" smtClean="0"/>
              <a:t>the </a:t>
            </a:r>
            <a:r>
              <a:rPr lang="en-US" dirty="0" err="1" smtClean="0"/>
              <a:t>ectoplacental</a:t>
            </a:r>
            <a:r>
              <a:rPr lang="en-US" dirty="0" smtClean="0"/>
              <a:t> </a:t>
            </a:r>
            <a:r>
              <a:rPr lang="en-US" dirty="0" err="1"/>
              <a:t>trophoblast</a:t>
            </a:r>
            <a:r>
              <a:rPr lang="en-US" dirty="0"/>
              <a:t>. </a:t>
            </a:r>
            <a:endParaRPr lang="en-US" dirty="0" smtClean="0"/>
          </a:p>
          <a:p>
            <a:endParaRPr lang="en-US" dirty="0"/>
          </a:p>
          <a:p>
            <a:r>
              <a:rPr lang="en-US" dirty="0" smtClean="0"/>
              <a:t>At </a:t>
            </a:r>
            <a:r>
              <a:rPr lang="en-US" dirty="0"/>
              <a:t>the right the allantois projects into the </a:t>
            </a:r>
            <a:r>
              <a:rPr lang="en-US" dirty="0" err="1"/>
              <a:t>exocelom</a:t>
            </a:r>
            <a:r>
              <a:rPr lang="en-US" dirty="0"/>
              <a:t> above the amniotic cavity. </a:t>
            </a:r>
          </a:p>
        </p:txBody>
      </p:sp>
    </p:spTree>
    <p:extLst>
      <p:ext uri="{BB962C8B-B14F-4D97-AF65-F5344CB8AC3E}">
        <p14:creationId xmlns:p14="http://schemas.microsoft.com/office/powerpoint/2010/main" val="2703526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 rat d10 .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48" y="156306"/>
            <a:ext cx="5803392" cy="6400800"/>
          </a:xfrm>
          <a:prstGeom prst="rect">
            <a:avLst/>
          </a:prstGeom>
        </p:spPr>
      </p:pic>
    </p:spTree>
    <p:extLst>
      <p:ext uri="{BB962C8B-B14F-4D97-AF65-F5344CB8AC3E}">
        <p14:creationId xmlns:p14="http://schemas.microsoft.com/office/powerpoint/2010/main" val="1259540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 rat d10 10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91" y="238143"/>
            <a:ext cx="4490497" cy="6521469"/>
          </a:xfrm>
          <a:prstGeom prst="rect">
            <a:avLst/>
          </a:prstGeom>
        </p:spPr>
      </p:pic>
      <p:sp>
        <p:nvSpPr>
          <p:cNvPr id="3" name="Rectangle 2"/>
          <p:cNvSpPr/>
          <p:nvPr/>
        </p:nvSpPr>
        <p:spPr>
          <a:xfrm>
            <a:off x="5046138" y="3198229"/>
            <a:ext cx="3379213" cy="2585323"/>
          </a:xfrm>
          <a:prstGeom prst="rect">
            <a:avLst/>
          </a:prstGeom>
        </p:spPr>
        <p:txBody>
          <a:bodyPr wrap="square">
            <a:spAutoFit/>
          </a:bodyPr>
          <a:lstStyle/>
          <a:p>
            <a:r>
              <a:rPr lang="en-US" dirty="0"/>
              <a:t>A meshwork of </a:t>
            </a:r>
            <a:r>
              <a:rPr lang="en-US" dirty="0" err="1"/>
              <a:t>trophoblast</a:t>
            </a:r>
            <a:r>
              <a:rPr lang="en-US" dirty="0"/>
              <a:t> giant cells encompass maternal blood in the </a:t>
            </a:r>
            <a:r>
              <a:rPr lang="en-US" dirty="0" err="1"/>
              <a:t>ectoplacental</a:t>
            </a:r>
            <a:r>
              <a:rPr lang="en-US" dirty="0"/>
              <a:t> cone. </a:t>
            </a:r>
            <a:endParaRPr lang="en-US" dirty="0" smtClean="0"/>
          </a:p>
          <a:p>
            <a:endParaRPr lang="en-US" dirty="0"/>
          </a:p>
          <a:p>
            <a:r>
              <a:rPr lang="en-US" dirty="0" smtClean="0"/>
              <a:t>The </a:t>
            </a:r>
            <a:r>
              <a:rPr lang="en-US" dirty="0" err="1"/>
              <a:t>chorion</a:t>
            </a:r>
            <a:r>
              <a:rPr lang="en-US" dirty="0"/>
              <a:t> consisting of ectoderm underlain by squamous </a:t>
            </a:r>
            <a:r>
              <a:rPr lang="en-US" dirty="0" err="1"/>
              <a:t>mesothelial</a:t>
            </a:r>
            <a:r>
              <a:rPr lang="en-US" dirty="0"/>
              <a:t> cells of the </a:t>
            </a:r>
            <a:r>
              <a:rPr lang="en-US" dirty="0" err="1"/>
              <a:t>exocelom</a:t>
            </a:r>
            <a:r>
              <a:rPr lang="en-US" dirty="0"/>
              <a:t> is approaching the cuboidal </a:t>
            </a:r>
            <a:r>
              <a:rPr lang="en-US" dirty="0" err="1"/>
              <a:t>ectoplacental</a:t>
            </a:r>
            <a:r>
              <a:rPr lang="en-US" dirty="0"/>
              <a:t> </a:t>
            </a:r>
            <a:r>
              <a:rPr lang="en-US" dirty="0" err="1"/>
              <a:t>trophoblast</a:t>
            </a:r>
            <a:r>
              <a:rPr lang="en-US" dirty="0"/>
              <a:t> cells.</a:t>
            </a:r>
          </a:p>
        </p:txBody>
      </p:sp>
    </p:spTree>
    <p:extLst>
      <p:ext uri="{BB962C8B-B14F-4D97-AF65-F5344CB8AC3E}">
        <p14:creationId xmlns:p14="http://schemas.microsoft.com/office/powerpoint/2010/main" val="34141979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 rat d10 2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91" y="192784"/>
            <a:ext cx="3602736" cy="5486400"/>
          </a:xfrm>
          <a:prstGeom prst="rect">
            <a:avLst/>
          </a:prstGeom>
        </p:spPr>
      </p:pic>
      <p:pic>
        <p:nvPicPr>
          <p:cNvPr id="3" name="Picture 2" descr="08 rat d10 2pm metri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791" y="192784"/>
            <a:ext cx="3602736" cy="5486400"/>
          </a:xfrm>
          <a:prstGeom prst="rect">
            <a:avLst/>
          </a:prstGeom>
        </p:spPr>
      </p:pic>
      <p:sp>
        <p:nvSpPr>
          <p:cNvPr id="4" name="Rectangle 3"/>
          <p:cNvSpPr/>
          <p:nvPr/>
        </p:nvSpPr>
        <p:spPr>
          <a:xfrm>
            <a:off x="103691" y="5656571"/>
            <a:ext cx="3785805" cy="923330"/>
          </a:xfrm>
          <a:prstGeom prst="rect">
            <a:avLst/>
          </a:prstGeom>
        </p:spPr>
        <p:txBody>
          <a:bodyPr wrap="square">
            <a:spAutoFit/>
          </a:bodyPr>
          <a:lstStyle/>
          <a:p>
            <a:r>
              <a:rPr lang="en-US" dirty="0"/>
              <a:t>Marginal region showing a maternal capillary </a:t>
            </a:r>
            <a:r>
              <a:rPr lang="en-US" dirty="0" smtClean="0"/>
              <a:t>lower right </a:t>
            </a:r>
            <a:r>
              <a:rPr lang="en-US" dirty="0"/>
              <a:t>and numerous LGLs among the stellate </a:t>
            </a:r>
            <a:r>
              <a:rPr lang="en-US" dirty="0" err="1"/>
              <a:t>decidual</a:t>
            </a:r>
            <a:r>
              <a:rPr lang="en-US" dirty="0"/>
              <a:t> cells. </a:t>
            </a:r>
          </a:p>
        </p:txBody>
      </p:sp>
      <p:sp>
        <p:nvSpPr>
          <p:cNvPr id="5" name="Rectangle 4"/>
          <p:cNvSpPr/>
          <p:nvPr/>
        </p:nvSpPr>
        <p:spPr>
          <a:xfrm>
            <a:off x="4480790" y="5723159"/>
            <a:ext cx="4454843" cy="646331"/>
          </a:xfrm>
          <a:prstGeom prst="rect">
            <a:avLst/>
          </a:prstGeom>
        </p:spPr>
        <p:txBody>
          <a:bodyPr wrap="square">
            <a:spAutoFit/>
          </a:bodyPr>
          <a:lstStyle/>
          <a:p>
            <a:r>
              <a:rPr lang="en-US" dirty="0"/>
              <a:t>LGLs situated </a:t>
            </a:r>
            <a:r>
              <a:rPr lang="en-US" dirty="0" smtClean="0"/>
              <a:t>in dense </a:t>
            </a:r>
            <a:r>
              <a:rPr lang="en-US" dirty="0"/>
              <a:t>decidua near the conceptus in the </a:t>
            </a:r>
            <a:r>
              <a:rPr lang="en-US" dirty="0" err="1"/>
              <a:t>mesometrial</a:t>
            </a:r>
            <a:r>
              <a:rPr lang="en-US" dirty="0"/>
              <a:t> decidua. </a:t>
            </a:r>
          </a:p>
        </p:txBody>
      </p:sp>
    </p:spTree>
    <p:extLst>
      <p:ext uri="{BB962C8B-B14F-4D97-AF65-F5344CB8AC3E}">
        <p14:creationId xmlns:p14="http://schemas.microsoft.com/office/powerpoint/2010/main" val="2182475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4b d6 9pm 10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451" y="156293"/>
            <a:ext cx="4169664" cy="5486400"/>
          </a:xfrm>
          <a:prstGeom prst="rect">
            <a:avLst/>
          </a:prstGeom>
        </p:spPr>
      </p:pic>
      <p:pic>
        <p:nvPicPr>
          <p:cNvPr id="4" name="Picture 3" descr="04c d6 9pm 25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8653" y="156293"/>
            <a:ext cx="4114800" cy="5486400"/>
          </a:xfrm>
          <a:prstGeom prst="rect">
            <a:avLst/>
          </a:prstGeom>
        </p:spPr>
      </p:pic>
      <p:sp>
        <p:nvSpPr>
          <p:cNvPr id="5" name="Rectangle 4"/>
          <p:cNvSpPr/>
          <p:nvPr/>
        </p:nvSpPr>
        <p:spPr>
          <a:xfrm>
            <a:off x="144451" y="5727667"/>
            <a:ext cx="4376916" cy="923330"/>
          </a:xfrm>
          <a:prstGeom prst="rect">
            <a:avLst/>
          </a:prstGeom>
        </p:spPr>
        <p:txBody>
          <a:bodyPr wrap="square">
            <a:spAutoFit/>
          </a:bodyPr>
          <a:lstStyle/>
          <a:p>
            <a:r>
              <a:rPr lang="en-US" dirty="0" smtClean="0"/>
              <a:t>On </a:t>
            </a:r>
            <a:r>
              <a:rPr lang="en-US" dirty="0"/>
              <a:t>the evening of day 6 there is considerably more </a:t>
            </a:r>
            <a:r>
              <a:rPr lang="en-US" dirty="0" err="1"/>
              <a:t>decidual</a:t>
            </a:r>
            <a:r>
              <a:rPr lang="en-US" dirty="0"/>
              <a:t> differentiation, especially </a:t>
            </a:r>
            <a:r>
              <a:rPr lang="en-US" dirty="0" err="1"/>
              <a:t>antimesometrially</a:t>
            </a:r>
            <a:r>
              <a:rPr lang="en-US" dirty="0"/>
              <a:t>.</a:t>
            </a:r>
          </a:p>
        </p:txBody>
      </p:sp>
      <p:sp>
        <p:nvSpPr>
          <p:cNvPr id="6" name="Rectangle 5"/>
          <p:cNvSpPr/>
          <p:nvPr/>
        </p:nvSpPr>
        <p:spPr>
          <a:xfrm>
            <a:off x="4716451" y="5642693"/>
            <a:ext cx="4227002" cy="1215307"/>
          </a:xfrm>
          <a:prstGeom prst="rect">
            <a:avLst/>
          </a:prstGeom>
        </p:spPr>
        <p:txBody>
          <a:bodyPr wrap="square">
            <a:spAutoFit/>
          </a:bodyPr>
          <a:lstStyle/>
          <a:p>
            <a:r>
              <a:rPr lang="en-US" dirty="0" smtClean="0"/>
              <a:t>At </a:t>
            </a:r>
            <a:r>
              <a:rPr lang="en-US" dirty="0"/>
              <a:t>a higher mag it can be seen that the luminal epithelium is still intact, but the blastocyst is elongating. There is some endodermal migration.</a:t>
            </a:r>
          </a:p>
        </p:txBody>
      </p:sp>
    </p:spTree>
    <p:extLst>
      <p:ext uri="{BB962C8B-B14F-4D97-AF65-F5344CB8AC3E}">
        <p14:creationId xmlns:p14="http://schemas.microsoft.com/office/powerpoint/2010/main" val="31036942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 rat d10 8pm a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52" y="147422"/>
            <a:ext cx="3505200" cy="5486400"/>
          </a:xfrm>
          <a:prstGeom prst="rect">
            <a:avLst/>
          </a:prstGeom>
        </p:spPr>
      </p:pic>
      <p:pic>
        <p:nvPicPr>
          <p:cNvPr id="3" name="Picture 2" descr="10 rat d10 antimes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2605" y="147422"/>
            <a:ext cx="3724656" cy="5486400"/>
          </a:xfrm>
          <a:prstGeom prst="rect">
            <a:avLst/>
          </a:prstGeom>
        </p:spPr>
      </p:pic>
      <p:sp>
        <p:nvSpPr>
          <p:cNvPr id="4" name="Rectangle 3"/>
          <p:cNvSpPr/>
          <p:nvPr/>
        </p:nvSpPr>
        <p:spPr>
          <a:xfrm>
            <a:off x="188167" y="5745690"/>
            <a:ext cx="4018838" cy="923330"/>
          </a:xfrm>
          <a:prstGeom prst="rect">
            <a:avLst/>
          </a:prstGeom>
        </p:spPr>
        <p:txBody>
          <a:bodyPr wrap="square">
            <a:spAutoFit/>
          </a:bodyPr>
          <a:lstStyle/>
          <a:p>
            <a:r>
              <a:rPr lang="en-US" dirty="0"/>
              <a:t>Maternal vessels within the </a:t>
            </a:r>
            <a:r>
              <a:rPr lang="en-US" dirty="0" err="1"/>
              <a:t>mesometrial</a:t>
            </a:r>
            <a:r>
              <a:rPr lang="en-US" dirty="0"/>
              <a:t> triangle showing </a:t>
            </a:r>
            <a:r>
              <a:rPr lang="en-US" dirty="0" err="1"/>
              <a:t>trophoblast</a:t>
            </a:r>
            <a:r>
              <a:rPr lang="en-US" dirty="0"/>
              <a:t> cells as part of the wall.</a:t>
            </a:r>
          </a:p>
        </p:txBody>
      </p:sp>
      <p:sp>
        <p:nvSpPr>
          <p:cNvPr id="5" name="Rectangle 4"/>
          <p:cNvSpPr/>
          <p:nvPr/>
        </p:nvSpPr>
        <p:spPr>
          <a:xfrm>
            <a:off x="4572000" y="5778325"/>
            <a:ext cx="4572000" cy="923330"/>
          </a:xfrm>
          <a:prstGeom prst="rect">
            <a:avLst/>
          </a:prstGeom>
        </p:spPr>
        <p:txBody>
          <a:bodyPr>
            <a:spAutoFit/>
          </a:bodyPr>
          <a:lstStyle/>
          <a:p>
            <a:r>
              <a:rPr lang="en-US" dirty="0"/>
              <a:t>Two </a:t>
            </a:r>
            <a:r>
              <a:rPr lang="en-US" dirty="0" err="1"/>
              <a:t>trophoblast</a:t>
            </a:r>
            <a:r>
              <a:rPr lang="en-US" dirty="0"/>
              <a:t> giant cells encompassing maternal erythrocytes and cell </a:t>
            </a:r>
            <a:r>
              <a:rPr lang="en-US" dirty="0" smtClean="0"/>
              <a:t>debris </a:t>
            </a:r>
            <a:r>
              <a:rPr lang="en-US" dirty="0" err="1" smtClean="0"/>
              <a:t>abembryonically</a:t>
            </a:r>
            <a:r>
              <a:rPr lang="en-US" dirty="0" smtClean="0"/>
              <a:t>. </a:t>
            </a:r>
            <a:endParaRPr lang="en-US" dirty="0"/>
          </a:p>
        </p:txBody>
      </p:sp>
    </p:spTree>
    <p:extLst>
      <p:ext uri="{BB962C8B-B14F-4D97-AF65-F5344CB8AC3E}">
        <p14:creationId xmlns:p14="http://schemas.microsoft.com/office/powerpoint/2010/main" val="3257983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 rat d10 4x front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283" y="79381"/>
            <a:ext cx="8150352" cy="5486400"/>
          </a:xfrm>
          <a:prstGeom prst="rect">
            <a:avLst/>
          </a:prstGeom>
        </p:spPr>
      </p:pic>
      <p:sp>
        <p:nvSpPr>
          <p:cNvPr id="3" name="Rectangle 2"/>
          <p:cNvSpPr/>
          <p:nvPr/>
        </p:nvSpPr>
        <p:spPr>
          <a:xfrm>
            <a:off x="782436" y="5654968"/>
            <a:ext cx="7359424" cy="646331"/>
          </a:xfrm>
          <a:prstGeom prst="rect">
            <a:avLst/>
          </a:prstGeom>
        </p:spPr>
        <p:txBody>
          <a:bodyPr wrap="square">
            <a:spAutoFit/>
          </a:bodyPr>
          <a:lstStyle/>
          <a:p>
            <a:r>
              <a:rPr lang="en-US" dirty="0"/>
              <a:t>A longitudinal view showing the lumen of the uterus </a:t>
            </a:r>
            <a:r>
              <a:rPr lang="en-US" dirty="0" smtClean="0"/>
              <a:t>anterior and posterior to </a:t>
            </a:r>
            <a:r>
              <a:rPr lang="en-US" dirty="0"/>
              <a:t>the implantation chamber, outside of the decidua</a:t>
            </a:r>
            <a:r>
              <a:rPr lang="en-US" dirty="0" smtClean="0"/>
              <a:t>. Day 11</a:t>
            </a:r>
            <a:endParaRPr lang="en-US" dirty="0"/>
          </a:p>
        </p:txBody>
      </p:sp>
    </p:spTree>
    <p:extLst>
      <p:ext uri="{BB962C8B-B14F-4D97-AF65-F5344CB8AC3E}">
        <p14:creationId xmlns:p14="http://schemas.microsoft.com/office/powerpoint/2010/main" val="30579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 rat d11 8am 10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95" y="216599"/>
            <a:ext cx="8351520" cy="5486400"/>
          </a:xfrm>
          <a:prstGeom prst="rect">
            <a:avLst/>
          </a:prstGeom>
        </p:spPr>
      </p:pic>
      <p:sp>
        <p:nvSpPr>
          <p:cNvPr id="3" name="Rectangle 2"/>
          <p:cNvSpPr/>
          <p:nvPr/>
        </p:nvSpPr>
        <p:spPr>
          <a:xfrm>
            <a:off x="360095" y="5702999"/>
            <a:ext cx="8351520" cy="923330"/>
          </a:xfrm>
          <a:prstGeom prst="rect">
            <a:avLst/>
          </a:prstGeom>
        </p:spPr>
        <p:txBody>
          <a:bodyPr wrap="square">
            <a:spAutoFit/>
          </a:bodyPr>
          <a:lstStyle/>
          <a:p>
            <a:r>
              <a:rPr lang="en-US" dirty="0"/>
              <a:t>Day 11. The </a:t>
            </a:r>
            <a:r>
              <a:rPr lang="en-US" dirty="0" err="1"/>
              <a:t>chorion</a:t>
            </a:r>
            <a:r>
              <a:rPr lang="en-US" dirty="0"/>
              <a:t> has fused with the </a:t>
            </a:r>
            <a:r>
              <a:rPr lang="en-US" dirty="0" err="1"/>
              <a:t>ectoplacental</a:t>
            </a:r>
            <a:r>
              <a:rPr lang="en-US" dirty="0"/>
              <a:t> </a:t>
            </a:r>
            <a:r>
              <a:rPr lang="en-US" dirty="0" err="1"/>
              <a:t>trophoblast</a:t>
            </a:r>
            <a:r>
              <a:rPr lang="en-US" dirty="0"/>
              <a:t>, eliminating the </a:t>
            </a:r>
            <a:r>
              <a:rPr lang="en-US" dirty="0" err="1"/>
              <a:t>ectoplacental</a:t>
            </a:r>
            <a:r>
              <a:rPr lang="en-US" dirty="0"/>
              <a:t> cavity. Although there are squamous </a:t>
            </a:r>
            <a:r>
              <a:rPr lang="en-US" dirty="0" err="1"/>
              <a:t>mesothelial</a:t>
            </a:r>
            <a:r>
              <a:rPr lang="en-US" dirty="0"/>
              <a:t> cells lining the </a:t>
            </a:r>
            <a:r>
              <a:rPr lang="en-US" dirty="0" err="1"/>
              <a:t>exocelom</a:t>
            </a:r>
            <a:r>
              <a:rPr lang="en-US" dirty="0"/>
              <a:t>, fetal vessels have not reached this region.</a:t>
            </a:r>
          </a:p>
        </p:txBody>
      </p:sp>
    </p:spTree>
    <p:extLst>
      <p:ext uri="{BB962C8B-B14F-4D97-AF65-F5344CB8AC3E}">
        <p14:creationId xmlns:p14="http://schemas.microsoft.com/office/powerpoint/2010/main" val="38357051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 rat d11 2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290" y="0"/>
            <a:ext cx="7435860" cy="6078360"/>
          </a:xfrm>
          <a:prstGeom prst="rect">
            <a:avLst/>
          </a:prstGeom>
        </p:spPr>
      </p:pic>
      <p:sp>
        <p:nvSpPr>
          <p:cNvPr id="3" name="Rectangle 2"/>
          <p:cNvSpPr/>
          <p:nvPr/>
        </p:nvSpPr>
        <p:spPr>
          <a:xfrm>
            <a:off x="669039" y="6138733"/>
            <a:ext cx="7733632" cy="646331"/>
          </a:xfrm>
          <a:prstGeom prst="rect">
            <a:avLst/>
          </a:prstGeom>
        </p:spPr>
        <p:txBody>
          <a:bodyPr wrap="square">
            <a:spAutoFit/>
          </a:bodyPr>
          <a:lstStyle/>
          <a:p>
            <a:r>
              <a:rPr lang="en-US" dirty="0" smtClean="0"/>
              <a:t>Afternoon </a:t>
            </a:r>
            <a:r>
              <a:rPr lang="en-US" dirty="0"/>
              <a:t>day 11. There are now fetal vessels vascularizing the developing </a:t>
            </a:r>
            <a:r>
              <a:rPr lang="en-US" dirty="0" err="1"/>
              <a:t>chorioallantoic</a:t>
            </a:r>
            <a:r>
              <a:rPr lang="en-US" dirty="0"/>
              <a:t> placenta. </a:t>
            </a:r>
          </a:p>
        </p:txBody>
      </p:sp>
    </p:spTree>
    <p:extLst>
      <p:ext uri="{BB962C8B-B14F-4D97-AF65-F5344CB8AC3E}">
        <p14:creationId xmlns:p14="http://schemas.microsoft.com/office/powerpoint/2010/main" val="27760588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4 15 mo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3345"/>
            <a:ext cx="9144000" cy="4608576"/>
          </a:xfrm>
          <a:prstGeom prst="rect">
            <a:avLst/>
          </a:prstGeom>
        </p:spPr>
      </p:pic>
      <p:sp>
        <p:nvSpPr>
          <p:cNvPr id="5" name="Rectangle 4"/>
          <p:cNvSpPr/>
          <p:nvPr/>
        </p:nvSpPr>
        <p:spPr>
          <a:xfrm>
            <a:off x="539695" y="5151165"/>
            <a:ext cx="6865087" cy="1244721"/>
          </a:xfrm>
          <a:prstGeom prst="rect">
            <a:avLst/>
          </a:prstGeom>
        </p:spPr>
        <p:txBody>
          <a:bodyPr wrap="square">
            <a:spAutoFit/>
          </a:bodyPr>
          <a:lstStyle/>
          <a:p>
            <a:r>
              <a:rPr lang="en-US" dirty="0" err="1"/>
              <a:t>Mesometrial</a:t>
            </a:r>
            <a:r>
              <a:rPr lang="en-US" dirty="0"/>
              <a:t> extent of the </a:t>
            </a:r>
            <a:r>
              <a:rPr lang="en-US" dirty="0" err="1"/>
              <a:t>ectoplacental</a:t>
            </a:r>
            <a:r>
              <a:rPr lang="en-US" dirty="0"/>
              <a:t> cone. </a:t>
            </a:r>
          </a:p>
          <a:p>
            <a:r>
              <a:rPr lang="en-US" dirty="0"/>
              <a:t> </a:t>
            </a:r>
          </a:p>
          <a:p>
            <a:r>
              <a:rPr lang="en-US" dirty="0" smtClean="0"/>
              <a:t>Note the maternal </a:t>
            </a:r>
            <a:r>
              <a:rPr lang="en-US" dirty="0"/>
              <a:t>sinusoids converging on the </a:t>
            </a:r>
            <a:r>
              <a:rPr lang="en-US" dirty="0" err="1"/>
              <a:t>mesometrial</a:t>
            </a:r>
            <a:r>
              <a:rPr lang="en-US" dirty="0"/>
              <a:t> chamber and its </a:t>
            </a:r>
            <a:r>
              <a:rPr lang="en-US" dirty="0" err="1"/>
              <a:t>ectoplacental</a:t>
            </a:r>
            <a:r>
              <a:rPr lang="en-US" dirty="0"/>
              <a:t> </a:t>
            </a:r>
            <a:r>
              <a:rPr lang="en-US" dirty="0" err="1"/>
              <a:t>trophoblast</a:t>
            </a:r>
            <a:r>
              <a:rPr lang="en-US" dirty="0"/>
              <a:t> cells. </a:t>
            </a:r>
          </a:p>
        </p:txBody>
      </p:sp>
    </p:spTree>
    <p:extLst>
      <p:ext uri="{BB962C8B-B14F-4D97-AF65-F5344CB8AC3E}">
        <p14:creationId xmlns:p14="http://schemas.microsoft.com/office/powerpoint/2010/main" val="14448801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 d11 2pm 10x m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227" y="0"/>
            <a:ext cx="8229600" cy="6175248"/>
          </a:xfrm>
          <a:prstGeom prst="rect">
            <a:avLst/>
          </a:prstGeom>
        </p:spPr>
      </p:pic>
      <p:sp>
        <p:nvSpPr>
          <p:cNvPr id="3" name="Rectangle 2"/>
          <p:cNvSpPr/>
          <p:nvPr/>
        </p:nvSpPr>
        <p:spPr>
          <a:xfrm>
            <a:off x="487604" y="6175248"/>
            <a:ext cx="8150223" cy="646331"/>
          </a:xfrm>
          <a:prstGeom prst="rect">
            <a:avLst/>
          </a:prstGeom>
        </p:spPr>
        <p:txBody>
          <a:bodyPr wrap="square">
            <a:spAutoFit/>
          </a:bodyPr>
          <a:lstStyle/>
          <a:p>
            <a:r>
              <a:rPr lang="en-US" dirty="0"/>
              <a:t>The first fetal vessels of the developing </a:t>
            </a:r>
            <a:r>
              <a:rPr lang="en-US" dirty="0" err="1"/>
              <a:t>chorioallantoic</a:t>
            </a:r>
            <a:r>
              <a:rPr lang="en-US" dirty="0"/>
              <a:t> placenta are seen below, at the margin of the </a:t>
            </a:r>
            <a:r>
              <a:rPr lang="en-US" dirty="0" err="1"/>
              <a:t>exocelom</a:t>
            </a:r>
            <a:r>
              <a:rPr lang="en-US" dirty="0"/>
              <a:t>.</a:t>
            </a:r>
          </a:p>
        </p:txBody>
      </p:sp>
    </p:spTree>
    <p:extLst>
      <p:ext uri="{BB962C8B-B14F-4D97-AF65-F5344CB8AC3E}">
        <p14:creationId xmlns:p14="http://schemas.microsoft.com/office/powerpoint/2010/main" val="36697226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7394" y="905832"/>
            <a:ext cx="6502219" cy="646331"/>
          </a:xfrm>
          <a:prstGeom prst="rect">
            <a:avLst/>
          </a:prstGeom>
        </p:spPr>
        <p:txBody>
          <a:bodyPr wrap="square">
            <a:spAutoFit/>
          </a:bodyPr>
          <a:lstStyle/>
          <a:p>
            <a:r>
              <a:rPr lang="en-US" dirty="0"/>
              <a:t>On days 12-13, the major blood pathways of the placenta are established.</a:t>
            </a:r>
          </a:p>
        </p:txBody>
      </p:sp>
    </p:spTree>
    <p:extLst>
      <p:ext uri="{BB962C8B-B14F-4D97-AF65-F5344CB8AC3E}">
        <p14:creationId xmlns:p14="http://schemas.microsoft.com/office/powerpoint/2010/main" val="27909030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 d12 4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867" y="41476"/>
            <a:ext cx="4114800" cy="5224272"/>
          </a:xfrm>
          <a:prstGeom prst="rect">
            <a:avLst/>
          </a:prstGeom>
        </p:spPr>
      </p:pic>
      <p:pic>
        <p:nvPicPr>
          <p:cNvPr id="3" name="Picture 2" descr="2 d12 4x vess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9823" y="41476"/>
            <a:ext cx="4509441" cy="5224272"/>
          </a:xfrm>
          <a:prstGeom prst="rect">
            <a:avLst/>
          </a:prstGeom>
        </p:spPr>
      </p:pic>
      <p:sp>
        <p:nvSpPr>
          <p:cNvPr id="4" name="Rectangle 3"/>
          <p:cNvSpPr/>
          <p:nvPr/>
        </p:nvSpPr>
        <p:spPr>
          <a:xfrm>
            <a:off x="221867" y="5450844"/>
            <a:ext cx="4114800" cy="1200329"/>
          </a:xfrm>
          <a:prstGeom prst="rect">
            <a:avLst/>
          </a:prstGeom>
        </p:spPr>
        <p:txBody>
          <a:bodyPr wrap="square">
            <a:spAutoFit/>
          </a:bodyPr>
          <a:lstStyle/>
          <a:p>
            <a:r>
              <a:rPr lang="en-US" dirty="0"/>
              <a:t>The placental artery enters the spongy </a:t>
            </a:r>
            <a:r>
              <a:rPr lang="en-US" dirty="0" smtClean="0"/>
              <a:t>zone {derived from the </a:t>
            </a:r>
            <a:r>
              <a:rPr lang="en-US" dirty="0" err="1" smtClean="0"/>
              <a:t>ectoplacental</a:t>
            </a:r>
            <a:r>
              <a:rPr lang="en-US" dirty="0" smtClean="0"/>
              <a:t> </a:t>
            </a:r>
            <a:r>
              <a:rPr lang="en-US" dirty="0" err="1" smtClean="0"/>
              <a:t>trophoblast</a:t>
            </a:r>
            <a:r>
              <a:rPr lang="en-US" dirty="0" smtClean="0"/>
              <a:t>}  </a:t>
            </a:r>
            <a:r>
              <a:rPr lang="en-US" dirty="0"/>
              <a:t>of the developing </a:t>
            </a:r>
            <a:r>
              <a:rPr lang="en-US" dirty="0" err="1"/>
              <a:t>chorioallantoic</a:t>
            </a:r>
            <a:r>
              <a:rPr lang="en-US" dirty="0"/>
              <a:t> placenta. Day 12.</a:t>
            </a:r>
          </a:p>
        </p:txBody>
      </p:sp>
      <p:sp>
        <p:nvSpPr>
          <p:cNvPr id="5" name="Rectangle 4"/>
          <p:cNvSpPr/>
          <p:nvPr/>
        </p:nvSpPr>
        <p:spPr>
          <a:xfrm>
            <a:off x="4509823" y="5450844"/>
            <a:ext cx="4572000" cy="923330"/>
          </a:xfrm>
          <a:prstGeom prst="rect">
            <a:avLst/>
          </a:prstGeom>
        </p:spPr>
        <p:txBody>
          <a:bodyPr>
            <a:spAutoFit/>
          </a:bodyPr>
          <a:lstStyle/>
          <a:p>
            <a:r>
              <a:rPr lang="en-US" dirty="0"/>
              <a:t>The placental artery is seen near the developing </a:t>
            </a:r>
            <a:r>
              <a:rPr lang="en-US" dirty="0" err="1"/>
              <a:t>chorioallantoic</a:t>
            </a:r>
            <a:r>
              <a:rPr lang="en-US" dirty="0"/>
              <a:t> placenta in the </a:t>
            </a:r>
            <a:r>
              <a:rPr lang="en-US" dirty="0" err="1"/>
              <a:t>mesometrial</a:t>
            </a:r>
            <a:r>
              <a:rPr lang="en-US" dirty="0"/>
              <a:t> decidua. </a:t>
            </a:r>
          </a:p>
        </p:txBody>
      </p:sp>
    </p:spTree>
    <p:extLst>
      <p:ext uri="{BB962C8B-B14F-4D97-AF65-F5344CB8AC3E}">
        <p14:creationId xmlns:p14="http://schemas.microsoft.com/office/powerpoint/2010/main" val="22513499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 d13 4x p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054" y="110962"/>
            <a:ext cx="2290137" cy="6735697"/>
          </a:xfrm>
          <a:prstGeom prst="rect">
            <a:avLst/>
          </a:prstGeom>
        </p:spPr>
      </p:pic>
      <p:sp>
        <p:nvSpPr>
          <p:cNvPr id="3" name="Rectangle 2"/>
          <p:cNvSpPr/>
          <p:nvPr/>
        </p:nvSpPr>
        <p:spPr>
          <a:xfrm>
            <a:off x="3045756" y="4329765"/>
            <a:ext cx="5107444" cy="1200329"/>
          </a:xfrm>
          <a:prstGeom prst="rect">
            <a:avLst/>
          </a:prstGeom>
        </p:spPr>
        <p:txBody>
          <a:bodyPr wrap="square">
            <a:spAutoFit/>
          </a:bodyPr>
          <a:lstStyle/>
          <a:p>
            <a:r>
              <a:rPr lang="en-US" dirty="0"/>
              <a:t>Day 13 site, showing the yolk sac in addition to the developing </a:t>
            </a:r>
            <a:r>
              <a:rPr lang="en-US" dirty="0" err="1"/>
              <a:t>chorioallantoic</a:t>
            </a:r>
            <a:r>
              <a:rPr lang="en-US" dirty="0"/>
              <a:t> placenta and the placental artery. </a:t>
            </a:r>
          </a:p>
          <a:p>
            <a:r>
              <a:rPr lang="en-US" dirty="0"/>
              <a:t> </a:t>
            </a:r>
          </a:p>
        </p:txBody>
      </p:sp>
    </p:spTree>
    <p:extLst>
      <p:ext uri="{BB962C8B-B14F-4D97-AF65-F5344CB8AC3E}">
        <p14:creationId xmlns:p14="http://schemas.microsoft.com/office/powerpoint/2010/main" val="10298448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 d13 ys 4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378" y="106894"/>
            <a:ext cx="7772400" cy="5827776"/>
          </a:xfrm>
          <a:prstGeom prst="rect">
            <a:avLst/>
          </a:prstGeom>
        </p:spPr>
      </p:pic>
      <p:sp>
        <p:nvSpPr>
          <p:cNvPr id="3" name="Rectangle 2"/>
          <p:cNvSpPr/>
          <p:nvPr/>
        </p:nvSpPr>
        <p:spPr>
          <a:xfrm>
            <a:off x="267546" y="5934670"/>
            <a:ext cx="8611390" cy="923330"/>
          </a:xfrm>
          <a:prstGeom prst="rect">
            <a:avLst/>
          </a:prstGeom>
        </p:spPr>
        <p:txBody>
          <a:bodyPr wrap="square">
            <a:spAutoFit/>
          </a:bodyPr>
          <a:lstStyle/>
          <a:p>
            <a:r>
              <a:rPr lang="en-US" dirty="0" smtClean="0"/>
              <a:t>In </a:t>
            </a:r>
            <a:r>
              <a:rPr lang="en-US" dirty="0"/>
              <a:t>the lower right is the visceral yolk sac. Large maternal blood spaces are seen towards the chorionic plate. </a:t>
            </a:r>
            <a:r>
              <a:rPr lang="en-US" dirty="0" smtClean="0"/>
              <a:t>The </a:t>
            </a:r>
            <a:r>
              <a:rPr lang="en-US" dirty="0"/>
              <a:t>labyrinth is beginning to be distinguished from the spongy </a:t>
            </a:r>
            <a:r>
              <a:rPr lang="en-US" dirty="0" smtClean="0"/>
              <a:t>zone adjacent </a:t>
            </a:r>
            <a:r>
              <a:rPr lang="en-US" dirty="0"/>
              <a:t>to the overlying decidua.</a:t>
            </a:r>
          </a:p>
        </p:txBody>
      </p:sp>
    </p:spTree>
    <p:extLst>
      <p:ext uri="{BB962C8B-B14F-4D97-AF65-F5344CB8AC3E}">
        <p14:creationId xmlns:p14="http://schemas.microsoft.com/office/powerpoint/2010/main" val="126706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 day 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33" y="0"/>
            <a:ext cx="4031448" cy="3338039"/>
          </a:xfrm>
          <a:prstGeom prst="rect">
            <a:avLst/>
          </a:prstGeom>
        </p:spPr>
      </p:pic>
      <p:pic>
        <p:nvPicPr>
          <p:cNvPr id="3" name="Picture 2" descr="06 day 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098" y="34165"/>
            <a:ext cx="3657600" cy="3121152"/>
          </a:xfrm>
          <a:prstGeom prst="rect">
            <a:avLst/>
          </a:prstGeom>
        </p:spPr>
      </p:pic>
      <p:pic>
        <p:nvPicPr>
          <p:cNvPr id="4" name="Picture 3" descr="07 day 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33" y="4072128"/>
            <a:ext cx="3657600" cy="2785872"/>
          </a:xfrm>
          <a:prstGeom prst="rect">
            <a:avLst/>
          </a:prstGeom>
        </p:spPr>
      </p:pic>
      <p:sp>
        <p:nvSpPr>
          <p:cNvPr id="5" name="Rectangle 4"/>
          <p:cNvSpPr/>
          <p:nvPr/>
        </p:nvSpPr>
        <p:spPr>
          <a:xfrm>
            <a:off x="76633" y="3255635"/>
            <a:ext cx="4970220" cy="646331"/>
          </a:xfrm>
          <a:prstGeom prst="rect">
            <a:avLst/>
          </a:prstGeom>
        </p:spPr>
        <p:txBody>
          <a:bodyPr wrap="square">
            <a:spAutoFit/>
          </a:bodyPr>
          <a:lstStyle/>
          <a:p>
            <a:r>
              <a:rPr lang="en-US" dirty="0" smtClean="0"/>
              <a:t>A </a:t>
            </a:r>
            <a:r>
              <a:rPr lang="en-US" dirty="0"/>
              <a:t>split uterus shows the shape of the implantation chamber surrounding the </a:t>
            </a:r>
            <a:r>
              <a:rPr lang="en-US" dirty="0" smtClean="0"/>
              <a:t>blastocyst</a:t>
            </a:r>
            <a:r>
              <a:rPr lang="en-US" dirty="0"/>
              <a:t>.</a:t>
            </a:r>
          </a:p>
        </p:txBody>
      </p:sp>
      <p:sp>
        <p:nvSpPr>
          <p:cNvPr id="6" name="Rectangle 5"/>
          <p:cNvSpPr/>
          <p:nvPr/>
        </p:nvSpPr>
        <p:spPr>
          <a:xfrm>
            <a:off x="5090098" y="3155317"/>
            <a:ext cx="3778982" cy="646331"/>
          </a:xfrm>
          <a:prstGeom prst="rect">
            <a:avLst/>
          </a:prstGeom>
        </p:spPr>
        <p:txBody>
          <a:bodyPr wrap="square">
            <a:spAutoFit/>
          </a:bodyPr>
          <a:lstStyle/>
          <a:p>
            <a:r>
              <a:rPr lang="en-US" dirty="0" smtClean="0"/>
              <a:t>Margin </a:t>
            </a:r>
            <a:r>
              <a:rPr lang="en-US" dirty="0"/>
              <a:t>of the blastocyst on the left, uterus on the right.</a:t>
            </a:r>
          </a:p>
        </p:txBody>
      </p:sp>
      <p:sp>
        <p:nvSpPr>
          <p:cNvPr id="7" name="Rectangle 6"/>
          <p:cNvSpPr/>
          <p:nvPr/>
        </p:nvSpPr>
        <p:spPr>
          <a:xfrm>
            <a:off x="3875457" y="5427749"/>
            <a:ext cx="4520822" cy="1200329"/>
          </a:xfrm>
          <a:prstGeom prst="rect">
            <a:avLst/>
          </a:prstGeom>
        </p:spPr>
        <p:txBody>
          <a:bodyPr wrap="square">
            <a:spAutoFit/>
          </a:bodyPr>
          <a:lstStyle/>
          <a:p>
            <a:r>
              <a:rPr lang="en-US" dirty="0" smtClean="0"/>
              <a:t>Where </a:t>
            </a:r>
            <a:r>
              <a:rPr lang="en-US" dirty="0"/>
              <a:t>the blastocyst has been apposed to the uterine epithelium on the right, the nature of projections from uterine epithelial cells is changed to a blunter form.</a:t>
            </a:r>
          </a:p>
        </p:txBody>
      </p:sp>
    </p:spTree>
    <p:extLst>
      <p:ext uri="{BB962C8B-B14F-4D97-AF65-F5344CB8AC3E}">
        <p14:creationId xmlns:p14="http://schemas.microsoft.com/office/powerpoint/2010/main" val="6585074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 d13 10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77" y="24809"/>
            <a:ext cx="4572000" cy="4078224"/>
          </a:xfrm>
          <a:prstGeom prst="rect">
            <a:avLst/>
          </a:prstGeom>
        </p:spPr>
      </p:pic>
      <p:pic>
        <p:nvPicPr>
          <p:cNvPr id="3" name="Picture 2" descr="6 d13 10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1784" y="24809"/>
            <a:ext cx="4114800" cy="4913376"/>
          </a:xfrm>
          <a:prstGeom prst="rect">
            <a:avLst/>
          </a:prstGeom>
        </p:spPr>
      </p:pic>
      <p:sp>
        <p:nvSpPr>
          <p:cNvPr id="4" name="Rectangle 3"/>
          <p:cNvSpPr/>
          <p:nvPr/>
        </p:nvSpPr>
        <p:spPr>
          <a:xfrm>
            <a:off x="79377" y="4282801"/>
            <a:ext cx="4572000" cy="923330"/>
          </a:xfrm>
          <a:prstGeom prst="rect">
            <a:avLst/>
          </a:prstGeom>
        </p:spPr>
        <p:txBody>
          <a:bodyPr>
            <a:spAutoFit/>
          </a:bodyPr>
          <a:lstStyle/>
          <a:p>
            <a:r>
              <a:rPr lang="en-US" dirty="0"/>
              <a:t>From top to bottom: decidua, </a:t>
            </a:r>
            <a:r>
              <a:rPr lang="en-US" dirty="0" err="1"/>
              <a:t>trophoblast</a:t>
            </a:r>
            <a:r>
              <a:rPr lang="en-US" dirty="0"/>
              <a:t> giant cells, spongy zone, labyrinth, parietal yolk sac on Reichert’s membrane, visceral yolk sac. </a:t>
            </a:r>
          </a:p>
        </p:txBody>
      </p:sp>
      <p:sp>
        <p:nvSpPr>
          <p:cNvPr id="5" name="Rectangle 4"/>
          <p:cNvSpPr/>
          <p:nvPr/>
        </p:nvSpPr>
        <p:spPr>
          <a:xfrm>
            <a:off x="4837063" y="5206131"/>
            <a:ext cx="4159521" cy="1477328"/>
          </a:xfrm>
          <a:prstGeom prst="rect">
            <a:avLst/>
          </a:prstGeom>
        </p:spPr>
        <p:txBody>
          <a:bodyPr wrap="square">
            <a:spAutoFit/>
          </a:bodyPr>
          <a:lstStyle/>
          <a:p>
            <a:r>
              <a:rPr lang="en-US" dirty="0"/>
              <a:t>Similar example showing fetal blood in the capillaries of the labyrinth</a:t>
            </a:r>
            <a:r>
              <a:rPr lang="en-US" dirty="0" smtClean="0"/>
              <a:t>. Most of the maternal </a:t>
            </a:r>
            <a:r>
              <a:rPr lang="en-US" dirty="0"/>
              <a:t>blood from the labyrinth and spongy zone was removed by the perfusion fixation. </a:t>
            </a:r>
          </a:p>
        </p:txBody>
      </p:sp>
    </p:spTree>
    <p:extLst>
      <p:ext uri="{BB962C8B-B14F-4D97-AF65-F5344CB8AC3E}">
        <p14:creationId xmlns:p14="http://schemas.microsoft.com/office/powerpoint/2010/main" val="8574743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 d13 25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828" y="62284"/>
            <a:ext cx="4404705" cy="5872940"/>
          </a:xfrm>
          <a:prstGeom prst="rect">
            <a:avLst/>
          </a:prstGeom>
        </p:spPr>
      </p:pic>
      <p:pic>
        <p:nvPicPr>
          <p:cNvPr id="3" name="Picture 2" descr="8 d13 25x m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477" y="39603"/>
            <a:ext cx="4114800" cy="6004560"/>
          </a:xfrm>
          <a:prstGeom prst="rect">
            <a:avLst/>
          </a:prstGeom>
        </p:spPr>
      </p:pic>
      <p:sp>
        <p:nvSpPr>
          <p:cNvPr id="4" name="Rectangle 3"/>
          <p:cNvSpPr/>
          <p:nvPr/>
        </p:nvSpPr>
        <p:spPr>
          <a:xfrm>
            <a:off x="153828" y="5969069"/>
            <a:ext cx="4114800" cy="646331"/>
          </a:xfrm>
          <a:prstGeom prst="rect">
            <a:avLst/>
          </a:prstGeom>
        </p:spPr>
        <p:txBody>
          <a:bodyPr wrap="square">
            <a:spAutoFit/>
          </a:bodyPr>
          <a:lstStyle/>
          <a:p>
            <a:r>
              <a:rPr lang="en-US" dirty="0"/>
              <a:t>Higher mag of the spongy zone and overlying </a:t>
            </a:r>
            <a:r>
              <a:rPr lang="en-US" dirty="0" err="1"/>
              <a:t>trophoblast</a:t>
            </a:r>
            <a:r>
              <a:rPr lang="en-US" dirty="0"/>
              <a:t> giant cells. </a:t>
            </a:r>
          </a:p>
        </p:txBody>
      </p:sp>
      <p:sp>
        <p:nvSpPr>
          <p:cNvPr id="5" name="Rectangle 4"/>
          <p:cNvSpPr/>
          <p:nvPr/>
        </p:nvSpPr>
        <p:spPr>
          <a:xfrm>
            <a:off x="4838411" y="5934670"/>
            <a:ext cx="4192866" cy="923330"/>
          </a:xfrm>
          <a:prstGeom prst="rect">
            <a:avLst/>
          </a:prstGeom>
        </p:spPr>
        <p:txBody>
          <a:bodyPr wrap="square">
            <a:spAutoFit/>
          </a:bodyPr>
          <a:lstStyle/>
          <a:p>
            <a:r>
              <a:rPr lang="en-US" dirty="0"/>
              <a:t>The difference in size of fetal and maternal erythrocytes is seen in the spongy zone and labyrinth.</a:t>
            </a:r>
          </a:p>
        </p:txBody>
      </p:sp>
    </p:spTree>
    <p:extLst>
      <p:ext uri="{BB962C8B-B14F-4D97-AF65-F5344CB8AC3E}">
        <p14:creationId xmlns:p14="http://schemas.microsoft.com/office/powerpoint/2010/main" val="7639341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1337" y="486917"/>
            <a:ext cx="7369801" cy="2031325"/>
          </a:xfrm>
          <a:prstGeom prst="rect">
            <a:avLst/>
          </a:prstGeom>
        </p:spPr>
        <p:txBody>
          <a:bodyPr wrap="square">
            <a:spAutoFit/>
          </a:bodyPr>
          <a:lstStyle/>
          <a:p>
            <a:r>
              <a:rPr lang="en-US" dirty="0"/>
              <a:t>Delayed </a:t>
            </a:r>
            <a:r>
              <a:rPr lang="en-US" dirty="0" smtClean="0"/>
              <a:t>implantation</a:t>
            </a:r>
          </a:p>
          <a:p>
            <a:endParaRPr lang="en-US" dirty="0"/>
          </a:p>
          <a:p>
            <a:r>
              <a:rPr lang="en-US" dirty="0"/>
              <a:t>In lactating female rats nursing a sufficient number of kits, implantation is delayed and development of the blastocyst is slowed. Loss of the </a:t>
            </a:r>
            <a:r>
              <a:rPr lang="en-US" dirty="0" err="1"/>
              <a:t>zona</a:t>
            </a:r>
            <a:r>
              <a:rPr lang="en-US" dirty="0"/>
              <a:t> </a:t>
            </a:r>
            <a:r>
              <a:rPr lang="en-US" dirty="0" err="1"/>
              <a:t>pellucida</a:t>
            </a:r>
            <a:r>
              <a:rPr lang="en-US" dirty="0"/>
              <a:t> is delayed by approximately one day. The blastocyst is elongated but endoderm migration is delayed. The blastocyst, although situated </a:t>
            </a:r>
            <a:r>
              <a:rPr lang="en-US" dirty="0" err="1"/>
              <a:t>abembryonicly</a:t>
            </a:r>
            <a:r>
              <a:rPr lang="en-US" dirty="0"/>
              <a:t> in a uterus with an undulating lumen, is not oriented. </a:t>
            </a:r>
          </a:p>
        </p:txBody>
      </p:sp>
      <p:pic>
        <p:nvPicPr>
          <p:cNvPr id="3" name="Picture 2" descr="1 rat d6 dela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337" y="2883408"/>
            <a:ext cx="2743200" cy="3974592"/>
          </a:xfrm>
          <a:prstGeom prst="rect">
            <a:avLst/>
          </a:prstGeom>
        </p:spPr>
      </p:pic>
      <p:sp>
        <p:nvSpPr>
          <p:cNvPr id="4" name="Rectangle 3"/>
          <p:cNvSpPr/>
          <p:nvPr/>
        </p:nvSpPr>
        <p:spPr>
          <a:xfrm>
            <a:off x="3895300" y="4547612"/>
            <a:ext cx="4572000" cy="1200329"/>
          </a:xfrm>
          <a:prstGeom prst="rect">
            <a:avLst/>
          </a:prstGeom>
        </p:spPr>
        <p:txBody>
          <a:bodyPr>
            <a:spAutoFit/>
          </a:bodyPr>
          <a:lstStyle/>
          <a:p>
            <a:r>
              <a:rPr lang="en-US" dirty="0" smtClean="0"/>
              <a:t>A </a:t>
            </a:r>
            <a:r>
              <a:rPr lang="en-US" dirty="0"/>
              <a:t>blastocyst on day 6 of delayed implantation. Note that the </a:t>
            </a:r>
            <a:r>
              <a:rPr lang="en-US" dirty="0" err="1"/>
              <a:t>zona</a:t>
            </a:r>
            <a:r>
              <a:rPr lang="en-US" dirty="0"/>
              <a:t> </a:t>
            </a:r>
            <a:r>
              <a:rPr lang="en-US" dirty="0" err="1"/>
              <a:t>pellucida</a:t>
            </a:r>
            <a:r>
              <a:rPr lang="en-US" dirty="0"/>
              <a:t> has been lost but that there is no migration of endodermal cells </a:t>
            </a:r>
            <a:r>
              <a:rPr lang="en-US" dirty="0" err="1"/>
              <a:t>abembryonically</a:t>
            </a:r>
            <a:r>
              <a:rPr lang="en-US" dirty="0"/>
              <a:t>.</a:t>
            </a:r>
          </a:p>
        </p:txBody>
      </p:sp>
    </p:spTree>
    <p:extLst>
      <p:ext uri="{BB962C8B-B14F-4D97-AF65-F5344CB8AC3E}">
        <p14:creationId xmlns:p14="http://schemas.microsoft.com/office/powerpoint/2010/main" val="28080160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 rat delay t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48" y="157409"/>
            <a:ext cx="4937134" cy="2809692"/>
          </a:xfrm>
          <a:prstGeom prst="rect">
            <a:avLst/>
          </a:prstGeom>
        </p:spPr>
      </p:pic>
      <p:sp>
        <p:nvSpPr>
          <p:cNvPr id="4" name="Rectangle 3"/>
          <p:cNvSpPr/>
          <p:nvPr/>
        </p:nvSpPr>
        <p:spPr>
          <a:xfrm>
            <a:off x="4970220" y="624077"/>
            <a:ext cx="3908300" cy="1477328"/>
          </a:xfrm>
          <a:prstGeom prst="rect">
            <a:avLst/>
          </a:prstGeom>
        </p:spPr>
        <p:txBody>
          <a:bodyPr wrap="square">
            <a:spAutoFit/>
          </a:bodyPr>
          <a:lstStyle/>
          <a:p>
            <a:r>
              <a:rPr lang="en-US" dirty="0"/>
              <a:t> </a:t>
            </a:r>
            <a:r>
              <a:rPr lang="en-US" dirty="0" smtClean="0"/>
              <a:t>Scanning </a:t>
            </a:r>
            <a:r>
              <a:rPr lang="en-US" dirty="0"/>
              <a:t>micrograph of the rat uterus cut on the </a:t>
            </a:r>
            <a:r>
              <a:rPr lang="en-US" dirty="0" err="1"/>
              <a:t>mesometrial</a:t>
            </a:r>
            <a:r>
              <a:rPr lang="en-US" dirty="0"/>
              <a:t> side and folded open, showing the blastocyst situated </a:t>
            </a:r>
            <a:r>
              <a:rPr lang="en-US" dirty="0" err="1"/>
              <a:t>antimesometrially</a:t>
            </a:r>
            <a:r>
              <a:rPr lang="en-US" dirty="0"/>
              <a:t>. Note that the endometrium is folded at this stage.</a:t>
            </a:r>
          </a:p>
        </p:txBody>
      </p:sp>
      <p:sp>
        <p:nvSpPr>
          <p:cNvPr id="5" name="Rectangle 4"/>
          <p:cNvSpPr/>
          <p:nvPr/>
        </p:nvSpPr>
        <p:spPr>
          <a:xfrm>
            <a:off x="4970220" y="3912796"/>
            <a:ext cx="4066356" cy="1477328"/>
          </a:xfrm>
          <a:prstGeom prst="rect">
            <a:avLst/>
          </a:prstGeom>
        </p:spPr>
        <p:txBody>
          <a:bodyPr wrap="square">
            <a:spAutoFit/>
          </a:bodyPr>
          <a:lstStyle/>
          <a:p>
            <a:r>
              <a:rPr lang="en-US" dirty="0" smtClean="0"/>
              <a:t>The reciprocal side of the uterus shown above. An </a:t>
            </a:r>
            <a:r>
              <a:rPr lang="en-US" dirty="0"/>
              <a:t>image made by the presence of </a:t>
            </a:r>
            <a:r>
              <a:rPr lang="en-US" dirty="0" smtClean="0"/>
              <a:t>the </a:t>
            </a:r>
            <a:r>
              <a:rPr lang="en-US" dirty="0"/>
              <a:t>blastocyst is seen towards the top of the third fold from the left. This is </a:t>
            </a:r>
            <a:r>
              <a:rPr lang="en-US" dirty="0" err="1"/>
              <a:t>antimesometrial</a:t>
            </a:r>
            <a:r>
              <a:rPr lang="en-US" dirty="0" smtClean="0"/>
              <a:t>. </a:t>
            </a:r>
            <a:endParaRPr lang="en-US" dirty="0"/>
          </a:p>
        </p:txBody>
      </p:sp>
      <p:pic>
        <p:nvPicPr>
          <p:cNvPr id="6" name="Picture 5" descr="2 rat delay t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48" y="3540038"/>
            <a:ext cx="4931628" cy="3146174"/>
          </a:xfrm>
          <a:prstGeom prst="rect">
            <a:avLst/>
          </a:prstGeom>
        </p:spPr>
      </p:pic>
    </p:spTree>
    <p:extLst>
      <p:ext uri="{BB962C8B-B14F-4D97-AF65-F5344CB8AC3E}">
        <p14:creationId xmlns:p14="http://schemas.microsoft.com/office/powerpoint/2010/main" val="34430202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 delay .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323" y="401961"/>
            <a:ext cx="4247677" cy="2853023"/>
          </a:xfrm>
          <a:prstGeom prst="rect">
            <a:avLst/>
          </a:prstGeom>
        </p:spPr>
      </p:pic>
      <p:pic>
        <p:nvPicPr>
          <p:cNvPr id="3" name="Picture 2" descr="5 delay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23" y="3749950"/>
            <a:ext cx="4302962" cy="2588949"/>
          </a:xfrm>
          <a:prstGeom prst="rect">
            <a:avLst/>
          </a:prstGeom>
        </p:spPr>
      </p:pic>
      <p:sp>
        <p:nvSpPr>
          <p:cNvPr id="4" name="Rectangle 3"/>
          <p:cNvSpPr/>
          <p:nvPr/>
        </p:nvSpPr>
        <p:spPr>
          <a:xfrm>
            <a:off x="5250753" y="551503"/>
            <a:ext cx="3507344" cy="1754327"/>
          </a:xfrm>
          <a:prstGeom prst="rect">
            <a:avLst/>
          </a:prstGeom>
        </p:spPr>
        <p:txBody>
          <a:bodyPr wrap="square">
            <a:spAutoFit/>
          </a:bodyPr>
          <a:lstStyle/>
          <a:p>
            <a:r>
              <a:rPr lang="en-US" dirty="0" smtClean="0"/>
              <a:t>A </a:t>
            </a:r>
            <a:r>
              <a:rPr lang="en-US" dirty="0"/>
              <a:t>delay blastocyst lying longitudinally along the luminal epithelium. The epithelium, underlying </a:t>
            </a:r>
            <a:r>
              <a:rPr lang="en-US" dirty="0" err="1"/>
              <a:t>stroma</a:t>
            </a:r>
            <a:r>
              <a:rPr lang="en-US" dirty="0"/>
              <a:t>, and the side of the blastocyst have been split open.</a:t>
            </a:r>
          </a:p>
        </p:txBody>
      </p:sp>
      <p:sp>
        <p:nvSpPr>
          <p:cNvPr id="5" name="Rectangle 4"/>
          <p:cNvSpPr/>
          <p:nvPr/>
        </p:nvSpPr>
        <p:spPr>
          <a:xfrm>
            <a:off x="4944220" y="3768799"/>
            <a:ext cx="3813877" cy="1754327"/>
          </a:xfrm>
          <a:prstGeom prst="rect">
            <a:avLst/>
          </a:prstGeom>
        </p:spPr>
        <p:txBody>
          <a:bodyPr wrap="square">
            <a:spAutoFit/>
          </a:bodyPr>
          <a:lstStyle/>
          <a:p>
            <a:r>
              <a:rPr lang="en-US" dirty="0" smtClean="0"/>
              <a:t>Inner </a:t>
            </a:r>
            <a:r>
              <a:rPr lang="en-US" dirty="0"/>
              <a:t>cell mass end of the blastocyst, showing the large flattened </a:t>
            </a:r>
            <a:r>
              <a:rPr lang="en-US" dirty="0" err="1" smtClean="0"/>
              <a:t>trophoblast</a:t>
            </a:r>
            <a:r>
              <a:rPr lang="en-US" dirty="0" smtClean="0"/>
              <a:t> cells that overlie the ICM. </a:t>
            </a:r>
            <a:r>
              <a:rPr lang="en-US" dirty="0"/>
              <a:t>Note that there are </a:t>
            </a:r>
            <a:r>
              <a:rPr lang="en-US" dirty="0" err="1"/>
              <a:t>pinopods</a:t>
            </a:r>
            <a:r>
              <a:rPr lang="en-US" dirty="0"/>
              <a:t> on the surface of the endometrium to the left of the blastocyst.</a:t>
            </a:r>
          </a:p>
        </p:txBody>
      </p:sp>
    </p:spTree>
    <p:extLst>
      <p:ext uri="{BB962C8B-B14F-4D97-AF65-F5344CB8AC3E}">
        <p14:creationId xmlns:p14="http://schemas.microsoft.com/office/powerpoint/2010/main" val="28789625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730" y="241728"/>
            <a:ext cx="8803380" cy="2862323"/>
          </a:xfrm>
          <a:prstGeom prst="rect">
            <a:avLst/>
          </a:prstGeom>
        </p:spPr>
        <p:txBody>
          <a:bodyPr wrap="square">
            <a:spAutoFit/>
          </a:bodyPr>
          <a:lstStyle/>
          <a:p>
            <a:r>
              <a:rPr lang="en-US" dirty="0"/>
              <a:t>Enders AC, </a:t>
            </a:r>
            <a:r>
              <a:rPr lang="en-US" dirty="0" err="1"/>
              <a:t>Schlafke</a:t>
            </a:r>
            <a:r>
              <a:rPr lang="en-US" dirty="0"/>
              <a:t> S.  A morphological analysis of the early implantation stages in the rat. </a:t>
            </a:r>
            <a:r>
              <a:rPr lang="en-US" i="1" dirty="0"/>
              <a:t>Am J </a:t>
            </a:r>
            <a:r>
              <a:rPr lang="en-US" i="1" dirty="0" err="1"/>
              <a:t>Anat</a:t>
            </a:r>
            <a:r>
              <a:rPr lang="en-US" dirty="0"/>
              <a:t> 1967;120:1-42.</a:t>
            </a:r>
          </a:p>
          <a:p>
            <a:r>
              <a:rPr lang="en-US" dirty="0"/>
              <a:t>Enders AC, </a:t>
            </a:r>
            <a:r>
              <a:rPr lang="en-US" dirty="0" err="1"/>
              <a:t>Schlafke</a:t>
            </a:r>
            <a:r>
              <a:rPr lang="en-US" dirty="0"/>
              <a:t> S.  Cytological aspects of </a:t>
            </a:r>
            <a:r>
              <a:rPr lang="en-US" dirty="0" err="1"/>
              <a:t>trophoblast</a:t>
            </a:r>
            <a:r>
              <a:rPr lang="en-US" dirty="0"/>
              <a:t>-uterine interaction in early implantation. </a:t>
            </a:r>
            <a:r>
              <a:rPr lang="en-US" i="1" dirty="0"/>
              <a:t>Am J </a:t>
            </a:r>
            <a:r>
              <a:rPr lang="en-US" i="1" dirty="0" err="1"/>
              <a:t>Anat</a:t>
            </a:r>
            <a:r>
              <a:rPr lang="en-US" dirty="0"/>
              <a:t> 1969;125:1-30.</a:t>
            </a:r>
          </a:p>
          <a:p>
            <a:r>
              <a:rPr lang="en-US" dirty="0"/>
              <a:t>Enders AC, Nelson DM.  </a:t>
            </a:r>
            <a:r>
              <a:rPr lang="en-US" dirty="0" err="1"/>
              <a:t>Pinocytotic</a:t>
            </a:r>
            <a:r>
              <a:rPr lang="en-US" dirty="0"/>
              <a:t> activity by the uterus of the rat.  </a:t>
            </a:r>
            <a:r>
              <a:rPr lang="en-US" i="1" dirty="0"/>
              <a:t>Am J </a:t>
            </a:r>
            <a:r>
              <a:rPr lang="en-US" i="1" dirty="0" err="1"/>
              <a:t>Anat</a:t>
            </a:r>
            <a:r>
              <a:rPr lang="en-US" dirty="0"/>
              <a:t> 1973;138:277-300.</a:t>
            </a:r>
          </a:p>
          <a:p>
            <a:r>
              <a:rPr lang="en-US" dirty="0"/>
              <a:t>Enders AC. The implantation chamber, blastocyst and blastocyst imprint of the rat: a scanning electron microscope study. </a:t>
            </a:r>
            <a:r>
              <a:rPr lang="en-US" i="1" dirty="0" err="1"/>
              <a:t>Anat</a:t>
            </a:r>
            <a:r>
              <a:rPr lang="en-US" i="1" dirty="0"/>
              <a:t> Rec</a:t>
            </a:r>
            <a:r>
              <a:rPr lang="en-US" dirty="0"/>
              <a:t> 1975;182:137-150.</a:t>
            </a:r>
          </a:p>
          <a:p>
            <a:r>
              <a:rPr lang="en-US" dirty="0"/>
              <a:t>Enders AC, Given RL, </a:t>
            </a:r>
            <a:r>
              <a:rPr lang="en-US" dirty="0" err="1"/>
              <a:t>Schlafke</a:t>
            </a:r>
            <a:r>
              <a:rPr lang="en-US" dirty="0"/>
              <a:t> S.  Differentiation and migration of endoderm in the rat and mouse at implantation.  </a:t>
            </a:r>
            <a:r>
              <a:rPr lang="en-US" i="1" dirty="0" err="1"/>
              <a:t>Anat</a:t>
            </a:r>
            <a:r>
              <a:rPr lang="en-US" i="1" dirty="0"/>
              <a:t> Rec</a:t>
            </a:r>
            <a:r>
              <a:rPr lang="en-US" dirty="0"/>
              <a:t> 1978;190:65-78.</a:t>
            </a:r>
          </a:p>
        </p:txBody>
      </p:sp>
      <p:sp>
        <p:nvSpPr>
          <p:cNvPr id="4" name="Rectangle 3"/>
          <p:cNvSpPr/>
          <p:nvPr/>
        </p:nvSpPr>
        <p:spPr>
          <a:xfrm>
            <a:off x="238730" y="3104051"/>
            <a:ext cx="8149391" cy="2585323"/>
          </a:xfrm>
          <a:prstGeom prst="rect">
            <a:avLst/>
          </a:prstGeom>
        </p:spPr>
        <p:txBody>
          <a:bodyPr wrap="square">
            <a:spAutoFit/>
          </a:bodyPr>
          <a:lstStyle/>
          <a:p>
            <a:r>
              <a:rPr lang="en-US" dirty="0"/>
              <a:t>Enders AC, </a:t>
            </a:r>
            <a:r>
              <a:rPr lang="en-US" dirty="0" err="1"/>
              <a:t>Schlafke</a:t>
            </a:r>
            <a:r>
              <a:rPr lang="en-US" dirty="0"/>
              <a:t> S, Welsh AO.  </a:t>
            </a:r>
            <a:r>
              <a:rPr lang="en-US" dirty="0" err="1"/>
              <a:t>Trophoblast</a:t>
            </a:r>
            <a:r>
              <a:rPr lang="en-US" dirty="0"/>
              <a:t> and uterine luminal epithelial surfaces at the time of blastocyst adhesion in the rat.  </a:t>
            </a:r>
            <a:r>
              <a:rPr lang="en-US" i="1" dirty="0"/>
              <a:t>Am J </a:t>
            </a:r>
            <a:r>
              <a:rPr lang="en-US" i="1" dirty="0" err="1"/>
              <a:t>Anat</a:t>
            </a:r>
            <a:r>
              <a:rPr lang="en-US" dirty="0"/>
              <a:t> 1980;159:59-72.</a:t>
            </a:r>
          </a:p>
          <a:p>
            <a:r>
              <a:rPr lang="en-US" dirty="0"/>
              <a:t>Welsh AO, Enders AC.  Occlusion and reformation of the rat uterine lumen during pregnancy. </a:t>
            </a:r>
            <a:r>
              <a:rPr lang="en-US" i="1" dirty="0"/>
              <a:t>Am J </a:t>
            </a:r>
            <a:r>
              <a:rPr lang="en-US" i="1" dirty="0" err="1"/>
              <a:t>Anat</a:t>
            </a:r>
            <a:r>
              <a:rPr lang="en-US" dirty="0"/>
              <a:t> 1983;167:463-477.</a:t>
            </a:r>
          </a:p>
          <a:p>
            <a:r>
              <a:rPr lang="en-US" dirty="0"/>
              <a:t>Welsh AO, Enders AC.  Light and electron microscopic examination of the mature </a:t>
            </a:r>
            <a:r>
              <a:rPr lang="en-US" dirty="0" err="1"/>
              <a:t>decidual</a:t>
            </a:r>
            <a:r>
              <a:rPr lang="en-US" dirty="0"/>
              <a:t> cells of the rat, with emphasis on the </a:t>
            </a:r>
            <a:r>
              <a:rPr lang="en-US" dirty="0" err="1"/>
              <a:t>antimesometrial</a:t>
            </a:r>
            <a:r>
              <a:rPr lang="en-US" dirty="0"/>
              <a:t> decidua and its degeneration.  </a:t>
            </a:r>
            <a:r>
              <a:rPr lang="en-US" i="1" dirty="0"/>
              <a:t>Am J </a:t>
            </a:r>
            <a:r>
              <a:rPr lang="en-US" i="1" dirty="0" err="1"/>
              <a:t>Anat</a:t>
            </a:r>
            <a:r>
              <a:rPr lang="en-US" i="1" dirty="0"/>
              <a:t> </a:t>
            </a:r>
            <a:r>
              <a:rPr lang="en-US" dirty="0"/>
              <a:t>1985;172:1-30.</a:t>
            </a:r>
          </a:p>
          <a:p>
            <a:r>
              <a:rPr lang="en-US" dirty="0" err="1"/>
              <a:t>Schlafke</a:t>
            </a:r>
            <a:r>
              <a:rPr lang="en-US" dirty="0"/>
              <a:t> S, Welsh AO, Enders AC.  Penetration of the basal lamina of the uterine luminal epithelium during implantation in the rat.  </a:t>
            </a:r>
            <a:r>
              <a:rPr lang="en-US" i="1" dirty="0" err="1"/>
              <a:t>Anat</a:t>
            </a:r>
            <a:r>
              <a:rPr lang="en-US" i="1" dirty="0"/>
              <a:t> Rec</a:t>
            </a:r>
            <a:r>
              <a:rPr lang="en-US" dirty="0"/>
              <a:t> 1985;212:47-56.</a:t>
            </a:r>
          </a:p>
        </p:txBody>
      </p:sp>
    </p:spTree>
    <p:extLst>
      <p:ext uri="{BB962C8B-B14F-4D97-AF65-F5344CB8AC3E}">
        <p14:creationId xmlns:p14="http://schemas.microsoft.com/office/powerpoint/2010/main" val="25605813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773" y="348327"/>
            <a:ext cx="8765469" cy="4247317"/>
          </a:xfrm>
          <a:prstGeom prst="rect">
            <a:avLst/>
          </a:prstGeom>
        </p:spPr>
        <p:txBody>
          <a:bodyPr wrap="square">
            <a:spAutoFit/>
          </a:bodyPr>
          <a:lstStyle/>
          <a:p>
            <a:r>
              <a:rPr lang="en-US" dirty="0"/>
              <a:t>Welsh AO, Enders AC.  </a:t>
            </a:r>
            <a:r>
              <a:rPr lang="en-US" dirty="0" err="1"/>
              <a:t>Trophoblast-decidual</a:t>
            </a:r>
            <a:r>
              <a:rPr lang="en-US" dirty="0"/>
              <a:t> cell interactions and establishment of maternal blood circulation in the parietal yolk sac placenta of the rat.  </a:t>
            </a:r>
            <a:r>
              <a:rPr lang="en-US" i="1" dirty="0" err="1"/>
              <a:t>Anat</a:t>
            </a:r>
            <a:r>
              <a:rPr lang="en-US" i="1" dirty="0"/>
              <a:t> Rec </a:t>
            </a:r>
            <a:r>
              <a:rPr lang="en-US" dirty="0"/>
              <a:t>1987;217:203-219.</a:t>
            </a:r>
          </a:p>
          <a:p>
            <a:r>
              <a:rPr lang="en-US" dirty="0"/>
              <a:t>Welsh AO, Enders AC.  </a:t>
            </a:r>
            <a:r>
              <a:rPr lang="en-US" dirty="0" err="1"/>
              <a:t>Chorioallantoic</a:t>
            </a:r>
            <a:r>
              <a:rPr lang="en-US" dirty="0"/>
              <a:t> placenta formation in the rat:  I.  Luminal epithelial cell death and extracellular matrix modifications in the </a:t>
            </a:r>
            <a:r>
              <a:rPr lang="en-US" dirty="0" err="1"/>
              <a:t>mesometrial</a:t>
            </a:r>
            <a:r>
              <a:rPr lang="en-US" dirty="0"/>
              <a:t> region of implantation chambers.  </a:t>
            </a:r>
            <a:r>
              <a:rPr lang="en-US" i="1" dirty="0"/>
              <a:t>Am J </a:t>
            </a:r>
            <a:r>
              <a:rPr lang="en-US" i="1" dirty="0" err="1"/>
              <a:t>Anat</a:t>
            </a:r>
            <a:r>
              <a:rPr lang="en-US" dirty="0"/>
              <a:t> 1991;192:215-231.</a:t>
            </a:r>
          </a:p>
          <a:p>
            <a:r>
              <a:rPr lang="en-US" dirty="0"/>
              <a:t>Welsh AO, Enders AC.   </a:t>
            </a:r>
            <a:r>
              <a:rPr lang="en-US" dirty="0" err="1"/>
              <a:t>Chorioallantoic</a:t>
            </a:r>
            <a:r>
              <a:rPr lang="en-US" dirty="0"/>
              <a:t> placenta formation in the rat.  II.  Angiogenesis and maternal blood circulation in the </a:t>
            </a:r>
            <a:r>
              <a:rPr lang="en-US" dirty="0" err="1"/>
              <a:t>mesometrial</a:t>
            </a:r>
            <a:r>
              <a:rPr lang="en-US" dirty="0"/>
              <a:t> region of the implantation chamber prior to placenta formation.  </a:t>
            </a:r>
            <a:r>
              <a:rPr lang="en-US" i="1" dirty="0"/>
              <a:t>Am J </a:t>
            </a:r>
            <a:r>
              <a:rPr lang="en-US" i="1" dirty="0" err="1"/>
              <a:t>Anat</a:t>
            </a:r>
            <a:r>
              <a:rPr lang="en-US" dirty="0"/>
              <a:t> 1991;192:347-365.</a:t>
            </a:r>
          </a:p>
          <a:p>
            <a:r>
              <a:rPr lang="en-US" dirty="0"/>
              <a:t>Enders AC, Welsh AO.  Structural interactions of </a:t>
            </a:r>
            <a:r>
              <a:rPr lang="en-US" dirty="0" err="1"/>
              <a:t>trophoblast</a:t>
            </a:r>
            <a:r>
              <a:rPr lang="en-US" dirty="0"/>
              <a:t> and uterus during </a:t>
            </a:r>
            <a:r>
              <a:rPr lang="en-US" dirty="0" err="1"/>
              <a:t>hemochorial</a:t>
            </a:r>
            <a:r>
              <a:rPr lang="en-US" dirty="0"/>
              <a:t> placenta formation.  </a:t>
            </a:r>
            <a:r>
              <a:rPr lang="en-US" i="1" dirty="0"/>
              <a:t>J </a:t>
            </a:r>
            <a:r>
              <a:rPr lang="en-US" i="1" dirty="0" err="1"/>
              <a:t>Exp</a:t>
            </a:r>
            <a:r>
              <a:rPr lang="en-US" i="1" dirty="0"/>
              <a:t> </a:t>
            </a:r>
            <a:r>
              <a:rPr lang="en-US" i="1" dirty="0" err="1"/>
              <a:t>Zool</a:t>
            </a:r>
            <a:r>
              <a:rPr lang="en-US" dirty="0"/>
              <a:t> 1993;266:578-587. </a:t>
            </a:r>
          </a:p>
          <a:p>
            <a:r>
              <a:rPr lang="en-US" dirty="0"/>
              <a:t>Welsh, AO, Enders AC.  </a:t>
            </a:r>
            <a:r>
              <a:rPr lang="en-US" dirty="0" err="1"/>
              <a:t>Chorioallantoic</a:t>
            </a:r>
            <a:r>
              <a:rPr lang="en-US" dirty="0"/>
              <a:t> placenta formation in the rat. III. Granulated cells invade the uterine luminal epithelium at the time of epithelial cell death.  </a:t>
            </a:r>
            <a:r>
              <a:rPr lang="en-US" i="1" dirty="0" err="1"/>
              <a:t>Biol</a:t>
            </a:r>
            <a:r>
              <a:rPr lang="en-US" i="1" dirty="0"/>
              <a:t> </a:t>
            </a:r>
            <a:r>
              <a:rPr lang="en-US" i="1" dirty="0" err="1"/>
              <a:t>Reprod</a:t>
            </a:r>
            <a:r>
              <a:rPr lang="en-US" dirty="0"/>
              <a:t> 1993;49:38-57.</a:t>
            </a:r>
          </a:p>
          <a:p>
            <a:r>
              <a:rPr lang="en-US" dirty="0"/>
              <a:t>Welsh AO. Uterine cell death during implantation and early placentation. </a:t>
            </a:r>
            <a:r>
              <a:rPr lang="en-US" i="1" dirty="0" err="1"/>
              <a:t>Microsc</a:t>
            </a:r>
            <a:r>
              <a:rPr lang="en-US" i="1" dirty="0"/>
              <a:t> Res Tech</a:t>
            </a:r>
            <a:r>
              <a:rPr lang="en-US" dirty="0"/>
              <a:t> 1993;25:223-245.</a:t>
            </a:r>
          </a:p>
        </p:txBody>
      </p:sp>
    </p:spTree>
    <p:extLst>
      <p:ext uri="{BB962C8B-B14F-4D97-AF65-F5344CB8AC3E}">
        <p14:creationId xmlns:p14="http://schemas.microsoft.com/office/powerpoint/2010/main" val="4273691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9 rat d6 8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8038" y="116333"/>
            <a:ext cx="2653977" cy="4045840"/>
          </a:xfrm>
          <a:prstGeom prst="rect">
            <a:avLst/>
          </a:prstGeom>
        </p:spPr>
      </p:pic>
      <p:pic>
        <p:nvPicPr>
          <p:cNvPr id="4" name="Picture 3" descr="10 rat d6 8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648" y="227834"/>
            <a:ext cx="3657600" cy="2493264"/>
          </a:xfrm>
          <a:prstGeom prst="rect">
            <a:avLst/>
          </a:prstGeom>
        </p:spPr>
      </p:pic>
      <p:pic>
        <p:nvPicPr>
          <p:cNvPr id="5" name="Picture 4" descr="08 rat d6 8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67" y="118422"/>
            <a:ext cx="2286000" cy="3810000"/>
          </a:xfrm>
          <a:prstGeom prst="rect">
            <a:avLst/>
          </a:prstGeom>
        </p:spPr>
      </p:pic>
      <p:sp>
        <p:nvSpPr>
          <p:cNvPr id="6" name="Rectangle 5"/>
          <p:cNvSpPr/>
          <p:nvPr/>
        </p:nvSpPr>
        <p:spPr>
          <a:xfrm>
            <a:off x="159767" y="4343040"/>
            <a:ext cx="2286000" cy="1200329"/>
          </a:xfrm>
          <a:prstGeom prst="rect">
            <a:avLst/>
          </a:prstGeom>
        </p:spPr>
        <p:txBody>
          <a:bodyPr wrap="square">
            <a:spAutoFit/>
          </a:bodyPr>
          <a:lstStyle/>
          <a:p>
            <a:r>
              <a:rPr lang="en-US" dirty="0" smtClean="0"/>
              <a:t>Evening </a:t>
            </a:r>
            <a:r>
              <a:rPr lang="en-US" dirty="0"/>
              <a:t>day 6 site. The section does not go through the inner cell mass.</a:t>
            </a:r>
          </a:p>
        </p:txBody>
      </p:sp>
      <p:sp>
        <p:nvSpPr>
          <p:cNvPr id="7" name="Rectangle 6"/>
          <p:cNvSpPr/>
          <p:nvPr/>
        </p:nvSpPr>
        <p:spPr>
          <a:xfrm>
            <a:off x="2568038" y="4361890"/>
            <a:ext cx="2829139" cy="923330"/>
          </a:xfrm>
          <a:prstGeom prst="rect">
            <a:avLst/>
          </a:prstGeom>
        </p:spPr>
        <p:txBody>
          <a:bodyPr wrap="square">
            <a:spAutoFit/>
          </a:bodyPr>
          <a:lstStyle/>
          <a:p>
            <a:r>
              <a:rPr lang="en-US" dirty="0" smtClean="0"/>
              <a:t>Note </a:t>
            </a:r>
            <a:r>
              <a:rPr lang="en-US" dirty="0"/>
              <a:t>the migrating endodermal cells in the upper right</a:t>
            </a:r>
            <a:r>
              <a:rPr lang="en-US" dirty="0" smtClean="0"/>
              <a:t>.</a:t>
            </a:r>
            <a:r>
              <a:rPr lang="en-US" dirty="0"/>
              <a:t> </a:t>
            </a:r>
          </a:p>
        </p:txBody>
      </p:sp>
      <p:sp>
        <p:nvSpPr>
          <p:cNvPr id="8" name="Rectangle 7"/>
          <p:cNvSpPr/>
          <p:nvPr/>
        </p:nvSpPr>
        <p:spPr>
          <a:xfrm>
            <a:off x="5298648" y="2866978"/>
            <a:ext cx="3657600" cy="923330"/>
          </a:xfrm>
          <a:prstGeom prst="rect">
            <a:avLst/>
          </a:prstGeom>
        </p:spPr>
        <p:txBody>
          <a:bodyPr wrap="square">
            <a:spAutoFit/>
          </a:bodyPr>
          <a:lstStyle/>
          <a:p>
            <a:r>
              <a:rPr lang="en-US" dirty="0" smtClean="0"/>
              <a:t>The </a:t>
            </a:r>
            <a:r>
              <a:rPr lang="en-US" dirty="0"/>
              <a:t>primary decidua intervenes between the luminal epithelium and the endometrial vessels.</a:t>
            </a:r>
          </a:p>
        </p:txBody>
      </p:sp>
    </p:spTree>
    <p:extLst>
      <p:ext uri="{BB962C8B-B14F-4D97-AF65-F5344CB8AC3E}">
        <p14:creationId xmlns:p14="http://schemas.microsoft.com/office/powerpoint/2010/main" val="2317786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 day 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324"/>
            <a:ext cx="4572000" cy="3840480"/>
          </a:xfrm>
          <a:prstGeom prst="rect">
            <a:avLst/>
          </a:prstGeom>
        </p:spPr>
      </p:pic>
      <p:pic>
        <p:nvPicPr>
          <p:cNvPr id="3" name="Picture 2" descr="12 day 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768508"/>
            <a:ext cx="4572000" cy="3694176"/>
          </a:xfrm>
          <a:prstGeom prst="rect">
            <a:avLst/>
          </a:prstGeom>
        </p:spPr>
      </p:pic>
      <p:sp>
        <p:nvSpPr>
          <p:cNvPr id="5" name="Rectangle 4"/>
          <p:cNvSpPr/>
          <p:nvPr/>
        </p:nvSpPr>
        <p:spPr>
          <a:xfrm>
            <a:off x="0" y="4120022"/>
            <a:ext cx="4572000" cy="1200329"/>
          </a:xfrm>
          <a:prstGeom prst="rect">
            <a:avLst/>
          </a:prstGeom>
        </p:spPr>
        <p:txBody>
          <a:bodyPr>
            <a:spAutoFit/>
          </a:bodyPr>
          <a:lstStyle/>
          <a:p>
            <a:r>
              <a:rPr lang="en-US" dirty="0" smtClean="0"/>
              <a:t>By </a:t>
            </a:r>
            <a:r>
              <a:rPr lang="en-US" dirty="0"/>
              <a:t>the evening of day 6 the adherence of </a:t>
            </a:r>
            <a:r>
              <a:rPr lang="en-US" dirty="0" err="1"/>
              <a:t>trophoblast</a:t>
            </a:r>
            <a:r>
              <a:rPr lang="en-US" dirty="0"/>
              <a:t> to endometrium is such that in split scanned preparations the </a:t>
            </a:r>
            <a:r>
              <a:rPr lang="en-US" dirty="0" err="1"/>
              <a:t>trophoblast</a:t>
            </a:r>
            <a:r>
              <a:rPr lang="en-US" dirty="0"/>
              <a:t> may be torn.</a:t>
            </a:r>
          </a:p>
        </p:txBody>
      </p:sp>
      <p:sp>
        <p:nvSpPr>
          <p:cNvPr id="6" name="Rectangle 5"/>
          <p:cNvSpPr/>
          <p:nvPr/>
        </p:nvSpPr>
        <p:spPr>
          <a:xfrm>
            <a:off x="4572000" y="5624039"/>
            <a:ext cx="4572000" cy="646331"/>
          </a:xfrm>
          <a:prstGeom prst="rect">
            <a:avLst/>
          </a:prstGeom>
        </p:spPr>
        <p:txBody>
          <a:bodyPr>
            <a:spAutoFit/>
          </a:bodyPr>
          <a:lstStyle/>
          <a:p>
            <a:r>
              <a:rPr lang="en-US" dirty="0" smtClean="0"/>
              <a:t>An </a:t>
            </a:r>
            <a:r>
              <a:rPr lang="en-US" dirty="0"/>
              <a:t>imprint left from a </a:t>
            </a:r>
            <a:r>
              <a:rPr lang="en-US" dirty="0" smtClean="0"/>
              <a:t>blastocyst, evening </a:t>
            </a:r>
            <a:r>
              <a:rPr lang="en-US" dirty="0"/>
              <a:t>of day 6. </a:t>
            </a:r>
          </a:p>
        </p:txBody>
      </p:sp>
    </p:spTree>
    <p:extLst>
      <p:ext uri="{BB962C8B-B14F-4D97-AF65-F5344CB8AC3E}">
        <p14:creationId xmlns:p14="http://schemas.microsoft.com/office/powerpoint/2010/main" val="3952009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 d6 app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533" y="254832"/>
            <a:ext cx="3657600" cy="5431536"/>
          </a:xfrm>
          <a:prstGeom prst="rect">
            <a:avLst/>
          </a:prstGeom>
        </p:spPr>
      </p:pic>
      <p:pic>
        <p:nvPicPr>
          <p:cNvPr id="3" name="Picture 2" descr="14 rat d6 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5598" y="257844"/>
            <a:ext cx="3560064" cy="5486400"/>
          </a:xfrm>
          <a:prstGeom prst="rect">
            <a:avLst/>
          </a:prstGeom>
        </p:spPr>
      </p:pic>
      <p:sp>
        <p:nvSpPr>
          <p:cNvPr id="4" name="Rectangle 3"/>
          <p:cNvSpPr/>
          <p:nvPr/>
        </p:nvSpPr>
        <p:spPr>
          <a:xfrm>
            <a:off x="229900" y="5744244"/>
            <a:ext cx="4171043" cy="945461"/>
          </a:xfrm>
          <a:prstGeom prst="rect">
            <a:avLst/>
          </a:prstGeom>
        </p:spPr>
        <p:txBody>
          <a:bodyPr wrap="square">
            <a:spAutoFit/>
          </a:bodyPr>
          <a:lstStyle/>
          <a:p>
            <a:r>
              <a:rPr lang="en-US" dirty="0" smtClean="0"/>
              <a:t>The </a:t>
            </a:r>
            <a:r>
              <a:rPr lang="en-US" dirty="0"/>
              <a:t>intimate apposition of </a:t>
            </a:r>
            <a:r>
              <a:rPr lang="en-US" dirty="0" err="1"/>
              <a:t>trophoblast</a:t>
            </a:r>
            <a:r>
              <a:rPr lang="en-US" dirty="0"/>
              <a:t>, left, to luminal epithelial cells, right. </a:t>
            </a:r>
          </a:p>
          <a:p>
            <a:r>
              <a:rPr lang="en-US" dirty="0"/>
              <a:t> </a:t>
            </a:r>
          </a:p>
        </p:txBody>
      </p:sp>
      <p:sp>
        <p:nvSpPr>
          <p:cNvPr id="5" name="Rectangle 4"/>
          <p:cNvSpPr/>
          <p:nvPr/>
        </p:nvSpPr>
        <p:spPr>
          <a:xfrm>
            <a:off x="4985598" y="5788506"/>
            <a:ext cx="3796447" cy="923330"/>
          </a:xfrm>
          <a:prstGeom prst="rect">
            <a:avLst/>
          </a:prstGeom>
        </p:spPr>
        <p:txBody>
          <a:bodyPr wrap="square">
            <a:spAutoFit/>
          </a:bodyPr>
          <a:lstStyle/>
          <a:p>
            <a:r>
              <a:rPr lang="en-US" dirty="0" smtClean="0"/>
              <a:t>The </a:t>
            </a:r>
            <a:r>
              <a:rPr lang="en-US" dirty="0"/>
              <a:t>uterine epithelium at this stage may still have basal lipid droplets. </a:t>
            </a:r>
          </a:p>
          <a:p>
            <a:r>
              <a:rPr lang="en-US" dirty="0"/>
              <a:t> </a:t>
            </a:r>
          </a:p>
        </p:txBody>
      </p:sp>
    </p:spTree>
    <p:extLst>
      <p:ext uri="{BB962C8B-B14F-4D97-AF65-F5344CB8AC3E}">
        <p14:creationId xmlns:p14="http://schemas.microsoft.com/office/powerpoint/2010/main" val="40456282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943</TotalTime>
  <Words>3006</Words>
  <Application>Microsoft Office PowerPoint</Application>
  <PresentationFormat>On-screen Show (4:3)</PresentationFormat>
  <Paragraphs>196</Paragraphs>
  <Slides>66</Slides>
  <Notes>1</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Allen Enders</dc:creator>
  <cp:lastModifiedBy>eph25</cp:lastModifiedBy>
  <cp:revision>114</cp:revision>
  <dcterms:created xsi:type="dcterms:W3CDTF">2012-10-05T21:10:58Z</dcterms:created>
  <dcterms:modified xsi:type="dcterms:W3CDTF">2013-10-03T16:19:25Z</dcterms:modified>
</cp:coreProperties>
</file>