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5" ContentType="image/jpe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6" r:id="rId3"/>
    <p:sldId id="258" r:id="rId4"/>
    <p:sldId id="260" r:id="rId5"/>
    <p:sldId id="259" r:id="rId6"/>
    <p:sldId id="261" r:id="rId7"/>
    <p:sldId id="262" r:id="rId8"/>
    <p:sldId id="265" r:id="rId9"/>
    <p:sldId id="263" r:id="rId10"/>
    <p:sldId id="264"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2" r:id="rId36"/>
    <p:sldId id="290" r:id="rId37"/>
    <p:sldId id="291"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74" autoAdjust="0"/>
    <p:restoredTop sz="91614" autoAdjust="0"/>
  </p:normalViewPr>
  <p:slideViewPr>
    <p:cSldViewPr snapToGrid="0" snapToObjects="1">
      <p:cViewPr varScale="1">
        <p:scale>
          <a:sx n="97" d="100"/>
          <a:sy n="97" d="100"/>
        </p:scale>
        <p:origin x="-96" y="-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7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513774-E0C0-B04F-9B29-1436E077DA1C}" type="datetimeFigureOut">
              <a:rPr lang="en-US" smtClean="0"/>
              <a:t>10/26/12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CB61D9-518E-F04E-B3FB-C1301D22A0A3}" type="slidenum">
              <a:rPr lang="en-US" smtClean="0"/>
              <a:t>‹#›</a:t>
            </a:fld>
            <a:endParaRPr lang="en-US"/>
          </a:p>
        </p:txBody>
      </p:sp>
    </p:spTree>
    <p:extLst>
      <p:ext uri="{BB962C8B-B14F-4D97-AF65-F5344CB8AC3E}">
        <p14:creationId xmlns:p14="http://schemas.microsoft.com/office/powerpoint/2010/main" val="1762284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US" dirty="0"/>
          </a:p>
        </p:txBody>
      </p:sp>
      <p:sp>
        <p:nvSpPr>
          <p:cNvPr id="4" name="Slide Number Placeholder 3"/>
          <p:cNvSpPr>
            <a:spLocks noGrp="1"/>
          </p:cNvSpPr>
          <p:nvPr>
            <p:ph type="sldNum" sz="quarter" idx="10"/>
          </p:nvPr>
        </p:nvSpPr>
        <p:spPr/>
        <p:txBody>
          <a:bodyPr/>
          <a:lstStyle/>
          <a:p>
            <a:fld id="{C0CB61D9-518E-F04E-B3FB-C1301D22A0A3}" type="slidenum">
              <a:rPr lang="en-US" smtClean="0"/>
              <a:t>19</a:t>
            </a:fld>
            <a:endParaRPr lang="en-US"/>
          </a:p>
        </p:txBody>
      </p:sp>
    </p:spTree>
    <p:extLst>
      <p:ext uri="{BB962C8B-B14F-4D97-AF65-F5344CB8AC3E}">
        <p14:creationId xmlns:p14="http://schemas.microsoft.com/office/powerpoint/2010/main" val="2596245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CB61D9-518E-F04E-B3FB-C1301D22A0A3}" type="slidenum">
              <a:rPr lang="en-US" smtClean="0"/>
              <a:t>20</a:t>
            </a:fld>
            <a:endParaRPr lang="en-US"/>
          </a:p>
        </p:txBody>
      </p:sp>
    </p:spTree>
    <p:extLst>
      <p:ext uri="{BB962C8B-B14F-4D97-AF65-F5344CB8AC3E}">
        <p14:creationId xmlns:p14="http://schemas.microsoft.com/office/powerpoint/2010/main" val="832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302C62-A0AF-194B-9463-B6ADDD809F58}" type="datetimeFigureOut">
              <a:rPr lang="en-US" smtClean="0"/>
              <a:t>10/26/12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90761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02C62-A0AF-194B-9463-B6ADDD809F58}" type="datetimeFigureOut">
              <a:rPr lang="en-US" smtClean="0"/>
              <a:t>10/26/12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369237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02C62-A0AF-194B-9463-B6ADDD809F58}" type="datetimeFigureOut">
              <a:rPr lang="en-US" smtClean="0"/>
              <a:t>10/26/12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08053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302C62-A0AF-194B-9463-B6ADDD809F58}" type="datetimeFigureOut">
              <a:rPr lang="en-US" smtClean="0"/>
              <a:t>10/26/12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737205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302C62-A0AF-194B-9463-B6ADDD809F58}" type="datetimeFigureOut">
              <a:rPr lang="en-US" smtClean="0"/>
              <a:t>10/26/12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151628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302C62-A0AF-194B-9463-B6ADDD809F58}" type="datetimeFigureOut">
              <a:rPr lang="en-US" smtClean="0"/>
              <a:t>10/26/12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778810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302C62-A0AF-194B-9463-B6ADDD809F58}" type="datetimeFigureOut">
              <a:rPr lang="en-US" smtClean="0"/>
              <a:t>10/26/12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719561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302C62-A0AF-194B-9463-B6ADDD809F58}" type="datetimeFigureOut">
              <a:rPr lang="en-US" smtClean="0"/>
              <a:t>10/26/12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2350596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302C62-A0AF-194B-9463-B6ADDD809F58}" type="datetimeFigureOut">
              <a:rPr lang="en-US" smtClean="0"/>
              <a:t>10/26/12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889487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02C62-A0AF-194B-9463-B6ADDD809F58}" type="datetimeFigureOut">
              <a:rPr lang="en-US" smtClean="0"/>
              <a:t>10/26/12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176537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302C62-A0AF-194B-9463-B6ADDD809F58}" type="datetimeFigureOut">
              <a:rPr lang="en-US" smtClean="0"/>
              <a:t>10/26/12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5B79-8AB2-4142-B646-552780A6E6B6}" type="slidenum">
              <a:rPr lang="en-US" smtClean="0"/>
              <a:t>‹#›</a:t>
            </a:fld>
            <a:endParaRPr lang="en-US"/>
          </a:p>
        </p:txBody>
      </p:sp>
    </p:spTree>
    <p:extLst>
      <p:ext uri="{BB962C8B-B14F-4D97-AF65-F5344CB8AC3E}">
        <p14:creationId xmlns:p14="http://schemas.microsoft.com/office/powerpoint/2010/main" val="10166037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2C62-A0AF-194B-9463-B6ADDD809F58}" type="datetimeFigureOut">
              <a:rPr lang="en-US" smtClean="0"/>
              <a:t>10/26/12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95B79-8AB2-4142-B646-552780A6E6B6}" type="slidenum">
              <a:rPr lang="en-US" smtClean="0"/>
              <a:t>‹#›</a:t>
            </a:fld>
            <a:endParaRPr lang="en-US"/>
          </a:p>
        </p:txBody>
      </p:sp>
    </p:spTree>
    <p:extLst>
      <p:ext uri="{BB962C8B-B14F-4D97-AF65-F5344CB8AC3E}">
        <p14:creationId xmlns:p14="http://schemas.microsoft.com/office/powerpoint/2010/main" val="2235491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g"/><Relationship Id="rId3"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g"/><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g"/><Relationship Id="rId3"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4" Type="http://schemas.openxmlformats.org/officeDocument/2006/relationships/image" Target="../media/image44.jpg"/><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 Id="rId3"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 Id="rId3"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5"/><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g"/><Relationship Id="rId3" Type="http://schemas.openxmlformats.org/officeDocument/2006/relationships/image" Target="../media/image53.jp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 Id="rId3"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g"/><Relationship Id="rId3"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1" Type="http://schemas.openxmlformats.org/officeDocument/2006/relationships/slideLayout" Target="../slideLayouts/slideLayout7.xml"/><Relationship Id="rId2"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615" y="660831"/>
            <a:ext cx="6847766" cy="5478424"/>
          </a:xfrm>
          <a:prstGeom prst="rect">
            <a:avLst/>
          </a:prstGeom>
        </p:spPr>
        <p:txBody>
          <a:bodyPr wrap="square">
            <a:spAutoFit/>
          </a:bodyPr>
          <a:lstStyle/>
          <a:p>
            <a:pPr algn="ctr"/>
            <a:r>
              <a:rPr lang="en-US" sz="2400" b="1" dirty="0"/>
              <a:t>Implantation in the macaque: </a:t>
            </a:r>
            <a:endParaRPr lang="en-US" sz="2400" b="1" dirty="0" smtClean="0"/>
          </a:p>
          <a:p>
            <a:pPr algn="ctr"/>
            <a:r>
              <a:rPr lang="en-US" sz="2400" b="1" dirty="0" smtClean="0"/>
              <a:t>from </a:t>
            </a:r>
            <a:r>
              <a:rPr lang="en-US" sz="2400" b="1" dirty="0"/>
              <a:t>adhesion of the blastocyst to the lacunar </a:t>
            </a:r>
            <a:r>
              <a:rPr lang="en-US" sz="2400" b="1" dirty="0" smtClean="0"/>
              <a:t>stage</a:t>
            </a:r>
          </a:p>
          <a:p>
            <a:pPr algn="ctr"/>
            <a:endParaRPr lang="en-US" sz="2400" b="1" dirty="0"/>
          </a:p>
          <a:p>
            <a:pPr algn="ctr"/>
            <a:r>
              <a:rPr lang="en-US" sz="2000" b="1" dirty="0" smtClean="0"/>
              <a:t>Allen C Enders</a:t>
            </a:r>
          </a:p>
          <a:p>
            <a:pPr algn="ctr"/>
            <a:r>
              <a:rPr lang="en-US" sz="2000" b="1" dirty="0" smtClean="0"/>
              <a:t>Department of Cell Biology and Human Anatomy</a:t>
            </a:r>
          </a:p>
          <a:p>
            <a:pPr algn="ctr"/>
            <a:r>
              <a:rPr lang="en-US" sz="2000" b="1" dirty="0" smtClean="0"/>
              <a:t>University of California, Davis</a:t>
            </a:r>
          </a:p>
          <a:p>
            <a:pPr algn="ctr"/>
            <a:endParaRPr lang="en-US" sz="2000" b="1" dirty="0" smtClean="0"/>
          </a:p>
          <a:p>
            <a:endParaRPr lang="en-US" b="1" dirty="0"/>
          </a:p>
          <a:p>
            <a:r>
              <a:rPr lang="en-US" dirty="0" smtClean="0"/>
              <a:t>This collection of micrographs is representative of material obtained with numerous co-authors during three decades of study of implantation in the macaque. More complete descriptions appear in the papers in the bibliography. However, this presentation presents color micrographs in particular and in chronological sequence so that interested investigators glancing through them can receive an impression of the morphological changes occurring during the first and least readily obtained stages of implantation in the macaque.</a:t>
            </a:r>
          </a:p>
          <a:p>
            <a:endParaRPr lang="en-US" b="1" dirty="0"/>
          </a:p>
          <a:p>
            <a:r>
              <a:rPr lang="en-US" b="1" dirty="0" smtClean="0"/>
              <a:t> </a:t>
            </a:r>
            <a:endParaRPr lang="en-US" b="1" dirty="0"/>
          </a:p>
        </p:txBody>
      </p:sp>
    </p:spTree>
    <p:extLst>
      <p:ext uri="{BB962C8B-B14F-4D97-AF65-F5344CB8AC3E}">
        <p14:creationId xmlns:p14="http://schemas.microsoft.com/office/powerpoint/2010/main" val="3795837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 trophoblast pl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35" y="309217"/>
            <a:ext cx="5010912" cy="2377440"/>
          </a:xfrm>
          <a:prstGeom prst="rect">
            <a:avLst/>
          </a:prstGeom>
        </p:spPr>
      </p:pic>
      <p:pic>
        <p:nvPicPr>
          <p:cNvPr id="4" name="Picture 3" descr="18.1  draw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807" y="309217"/>
            <a:ext cx="4209193" cy="2600474"/>
          </a:xfrm>
          <a:prstGeom prst="rect">
            <a:avLst/>
          </a:prstGeom>
        </p:spPr>
      </p:pic>
      <p:pic>
        <p:nvPicPr>
          <p:cNvPr id="5" name="Picture 4" descr="19 day 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35" y="4962277"/>
            <a:ext cx="2737104" cy="1737360"/>
          </a:xfrm>
          <a:prstGeom prst="rect">
            <a:avLst/>
          </a:prstGeom>
        </p:spPr>
      </p:pic>
      <p:sp>
        <p:nvSpPr>
          <p:cNvPr id="6" name="Rectangle 5"/>
          <p:cNvSpPr/>
          <p:nvPr/>
        </p:nvSpPr>
        <p:spPr>
          <a:xfrm>
            <a:off x="110435" y="2590034"/>
            <a:ext cx="5010912" cy="1754327"/>
          </a:xfrm>
          <a:prstGeom prst="rect">
            <a:avLst/>
          </a:prstGeom>
        </p:spPr>
        <p:txBody>
          <a:bodyPr wrap="square">
            <a:spAutoFit/>
          </a:bodyPr>
          <a:lstStyle/>
          <a:p>
            <a:r>
              <a:rPr lang="en-US" dirty="0"/>
              <a:t>The inner cell mass, which still lacks an amniotic cavity, rests largely on </a:t>
            </a:r>
            <a:r>
              <a:rPr lang="en-US" dirty="0" err="1"/>
              <a:t>cytotrophoblast</a:t>
            </a:r>
            <a:r>
              <a:rPr lang="en-US" dirty="0"/>
              <a:t> which in turn is in contact with the residual basement membrane of the uterine luminal epithelium. There is syncytial </a:t>
            </a:r>
            <a:r>
              <a:rPr lang="en-US" dirty="0" err="1"/>
              <a:t>trophoblast</a:t>
            </a:r>
            <a:r>
              <a:rPr lang="en-US" dirty="0"/>
              <a:t> at the margins. A vesicle of uterine epithelial cells is at the left.</a:t>
            </a:r>
          </a:p>
        </p:txBody>
      </p:sp>
      <p:sp>
        <p:nvSpPr>
          <p:cNvPr id="7" name="Rectangle 6"/>
          <p:cNvSpPr/>
          <p:nvPr/>
        </p:nvSpPr>
        <p:spPr>
          <a:xfrm>
            <a:off x="5024783" y="2948682"/>
            <a:ext cx="4119217" cy="2308324"/>
          </a:xfrm>
          <a:prstGeom prst="rect">
            <a:avLst/>
          </a:prstGeom>
        </p:spPr>
        <p:txBody>
          <a:bodyPr wrap="square">
            <a:spAutoFit/>
          </a:bodyPr>
          <a:lstStyle/>
          <a:p>
            <a:r>
              <a:rPr lang="en-US" dirty="0"/>
              <a:t>Drawing of trophoblastic plate stage.</a:t>
            </a:r>
          </a:p>
          <a:p>
            <a:r>
              <a:rPr lang="en-US" dirty="0"/>
              <a:t>The trophoblastic plate underlying the ICM is composed of a mixture of </a:t>
            </a:r>
            <a:r>
              <a:rPr lang="en-US" dirty="0" err="1"/>
              <a:t>cytotrophoblast</a:t>
            </a:r>
            <a:r>
              <a:rPr lang="en-US" dirty="0"/>
              <a:t> cells and syncytial masses. Syncytial masses are present at the periphery of the site, and appear to invade endometrial glands when they are encountered. </a:t>
            </a:r>
          </a:p>
        </p:txBody>
      </p:sp>
      <p:sp>
        <p:nvSpPr>
          <p:cNvPr id="8" name="Rectangle 7"/>
          <p:cNvSpPr/>
          <p:nvPr/>
        </p:nvSpPr>
        <p:spPr>
          <a:xfrm>
            <a:off x="3125305" y="5503975"/>
            <a:ext cx="4572000" cy="1200329"/>
          </a:xfrm>
          <a:prstGeom prst="rect">
            <a:avLst/>
          </a:prstGeom>
        </p:spPr>
        <p:txBody>
          <a:bodyPr>
            <a:spAutoFit/>
          </a:bodyPr>
          <a:lstStyle/>
          <a:p>
            <a:r>
              <a:rPr lang="en-US" dirty="0"/>
              <a:t>Higher magnification of this day 10 site. </a:t>
            </a:r>
            <a:r>
              <a:rPr lang="en-US" dirty="0" smtClean="0"/>
              <a:t>Note that in the center of the ICM there is a region of </a:t>
            </a:r>
            <a:r>
              <a:rPr lang="en-US" dirty="0" err="1" smtClean="0"/>
              <a:t>junctional</a:t>
            </a:r>
            <a:r>
              <a:rPr lang="en-US" dirty="0" smtClean="0"/>
              <a:t> complexes (arrow) where the amniotic cavity will develop. </a:t>
            </a:r>
            <a:endParaRPr lang="en-US" dirty="0"/>
          </a:p>
        </p:txBody>
      </p:sp>
      <p:cxnSp>
        <p:nvCxnSpPr>
          <p:cNvPr id="10" name="Straight Arrow Connector 9"/>
          <p:cNvCxnSpPr/>
          <p:nvPr/>
        </p:nvCxnSpPr>
        <p:spPr>
          <a:xfrm flipV="1">
            <a:off x="817217" y="5876677"/>
            <a:ext cx="927653" cy="5174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3996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 day 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8" y="116089"/>
            <a:ext cx="4572000" cy="2932176"/>
          </a:xfrm>
          <a:prstGeom prst="rect">
            <a:avLst/>
          </a:prstGeom>
        </p:spPr>
      </p:pic>
      <p:pic>
        <p:nvPicPr>
          <p:cNvPr id="4" name="Picture 3" descr="21 day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096" y="116089"/>
            <a:ext cx="2743200" cy="4059936"/>
          </a:xfrm>
          <a:prstGeom prst="rect">
            <a:avLst/>
          </a:prstGeom>
        </p:spPr>
      </p:pic>
      <p:sp>
        <p:nvSpPr>
          <p:cNvPr id="5" name="Rectangle 4"/>
          <p:cNvSpPr/>
          <p:nvPr/>
        </p:nvSpPr>
        <p:spPr>
          <a:xfrm>
            <a:off x="165652" y="3160362"/>
            <a:ext cx="4572000" cy="2031325"/>
          </a:xfrm>
          <a:prstGeom prst="rect">
            <a:avLst/>
          </a:prstGeom>
        </p:spPr>
        <p:txBody>
          <a:bodyPr>
            <a:spAutoFit/>
          </a:bodyPr>
          <a:lstStyle/>
          <a:p>
            <a:r>
              <a:rPr lang="en-US" dirty="0"/>
              <a:t>A different section </a:t>
            </a:r>
            <a:r>
              <a:rPr lang="en-US" dirty="0" smtClean="0"/>
              <a:t>of </a:t>
            </a:r>
            <a:r>
              <a:rPr lang="en-US" dirty="0"/>
              <a:t>the same site. Note that the </a:t>
            </a:r>
            <a:r>
              <a:rPr lang="en-US" dirty="0" smtClean="0"/>
              <a:t>syncytial </a:t>
            </a:r>
            <a:r>
              <a:rPr lang="en-US" dirty="0" err="1" smtClean="0"/>
              <a:t>trophoblast</a:t>
            </a:r>
            <a:r>
              <a:rPr lang="en-US" dirty="0" smtClean="0"/>
              <a:t> </a:t>
            </a:r>
            <a:r>
              <a:rPr lang="en-US" dirty="0"/>
              <a:t>on the right has not intruded into the underlying capillary, but is closely applied to the uterine plaque cells on the far right. Both cellular and syncytial </a:t>
            </a:r>
            <a:r>
              <a:rPr lang="en-US" dirty="0" err="1"/>
              <a:t>trophoblast</a:t>
            </a:r>
            <a:r>
              <a:rPr lang="en-US" dirty="0"/>
              <a:t> are seen directly under the inner cell mass. </a:t>
            </a:r>
          </a:p>
        </p:txBody>
      </p:sp>
      <p:sp>
        <p:nvSpPr>
          <p:cNvPr id="6" name="Rectangle 5"/>
          <p:cNvSpPr/>
          <p:nvPr/>
        </p:nvSpPr>
        <p:spPr>
          <a:xfrm>
            <a:off x="4761948" y="4308665"/>
            <a:ext cx="4382052" cy="2308324"/>
          </a:xfrm>
          <a:prstGeom prst="rect">
            <a:avLst/>
          </a:prstGeom>
        </p:spPr>
        <p:txBody>
          <a:bodyPr wrap="square">
            <a:spAutoFit/>
          </a:bodyPr>
          <a:lstStyle/>
          <a:p>
            <a:r>
              <a:rPr lang="en-US" dirty="0"/>
              <a:t>The gland seen in  the  first d10 site section shown.</a:t>
            </a:r>
          </a:p>
          <a:p>
            <a:r>
              <a:rPr lang="en-US" dirty="0"/>
              <a:t>Note that many of the uterine epithelial cells in the </a:t>
            </a:r>
            <a:r>
              <a:rPr lang="en-US" dirty="0" err="1"/>
              <a:t>midregion</a:t>
            </a:r>
            <a:r>
              <a:rPr lang="en-US" dirty="0"/>
              <a:t> of the gland have been surrounded by the intruding </a:t>
            </a:r>
            <a:r>
              <a:rPr lang="en-US" dirty="0" err="1" smtClean="0"/>
              <a:t>trophoblast</a:t>
            </a:r>
            <a:r>
              <a:rPr lang="en-US" dirty="0" smtClean="0"/>
              <a:t>. </a:t>
            </a:r>
            <a:r>
              <a:rPr lang="en-US" dirty="0"/>
              <a:t>I</a:t>
            </a:r>
            <a:r>
              <a:rPr lang="en-US" dirty="0" smtClean="0"/>
              <a:t>n </a:t>
            </a:r>
            <a:r>
              <a:rPr lang="en-US" dirty="0"/>
              <a:t>the upper left (arrow) is an irregular branching pale area; this region in electron micrographs shows clefts lined by microvilli. </a:t>
            </a:r>
          </a:p>
        </p:txBody>
      </p:sp>
      <p:cxnSp>
        <p:nvCxnSpPr>
          <p:cNvPr id="12" name="Straight Arrow Connector 11"/>
          <p:cNvCxnSpPr/>
          <p:nvPr/>
        </p:nvCxnSpPr>
        <p:spPr>
          <a:xfrm flipH="1" flipV="1">
            <a:off x="6190943" y="1236096"/>
            <a:ext cx="448641" cy="59951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72612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 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0"/>
            <a:ext cx="4572000" cy="5504688"/>
          </a:xfrm>
          <a:prstGeom prst="rect">
            <a:avLst/>
          </a:prstGeom>
        </p:spPr>
      </p:pic>
      <p:pic>
        <p:nvPicPr>
          <p:cNvPr id="3" name="Picture 2" descr="27 TEM 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468457" y="819912"/>
            <a:ext cx="5260848" cy="3621024"/>
          </a:xfrm>
          <a:prstGeom prst="rect">
            <a:avLst/>
          </a:prstGeom>
        </p:spPr>
      </p:pic>
      <p:sp>
        <p:nvSpPr>
          <p:cNvPr id="4" name="Rectangle 3"/>
          <p:cNvSpPr/>
          <p:nvPr/>
        </p:nvSpPr>
        <p:spPr>
          <a:xfrm>
            <a:off x="265044" y="5380672"/>
            <a:ext cx="4572000" cy="1477328"/>
          </a:xfrm>
          <a:prstGeom prst="rect">
            <a:avLst/>
          </a:prstGeom>
        </p:spPr>
        <p:txBody>
          <a:bodyPr>
            <a:spAutoFit/>
          </a:bodyPr>
          <a:lstStyle/>
          <a:p>
            <a:r>
              <a:rPr lang="en-US" dirty="0"/>
              <a:t>Electron micrograph of surrounded epithelial cells.</a:t>
            </a:r>
          </a:p>
          <a:p>
            <a:r>
              <a:rPr lang="en-US" dirty="0"/>
              <a:t>Two of the dark epithelial cells appear healthy, but the cell in the upper left appears to be becoming necrotic.</a:t>
            </a:r>
          </a:p>
        </p:txBody>
      </p:sp>
      <p:sp>
        <p:nvSpPr>
          <p:cNvPr id="5" name="Rectangle 4"/>
          <p:cNvSpPr/>
          <p:nvPr/>
        </p:nvSpPr>
        <p:spPr>
          <a:xfrm>
            <a:off x="5193912" y="5216675"/>
            <a:ext cx="3950088" cy="1500938"/>
          </a:xfrm>
          <a:prstGeom prst="rect">
            <a:avLst/>
          </a:prstGeom>
        </p:spPr>
        <p:txBody>
          <a:bodyPr wrap="square">
            <a:spAutoFit/>
          </a:bodyPr>
          <a:lstStyle/>
          <a:p>
            <a:r>
              <a:rPr lang="en-US" dirty="0"/>
              <a:t>Electron micrograph of trophoblastic plate cells.</a:t>
            </a:r>
          </a:p>
          <a:p>
            <a:r>
              <a:rPr lang="en-US" dirty="0"/>
              <a:t>The </a:t>
            </a:r>
            <a:r>
              <a:rPr lang="en-US" dirty="0" smtClean="0"/>
              <a:t>syncytial </a:t>
            </a:r>
            <a:r>
              <a:rPr lang="en-US" dirty="0" err="1" smtClean="0"/>
              <a:t>trophoblast</a:t>
            </a:r>
            <a:r>
              <a:rPr lang="en-US" dirty="0" smtClean="0"/>
              <a:t> </a:t>
            </a:r>
            <a:r>
              <a:rPr lang="en-US" dirty="0"/>
              <a:t>surrounds a degenerating cell on the right; adjacent to this is a dividing </a:t>
            </a:r>
            <a:r>
              <a:rPr lang="en-US" dirty="0" err="1"/>
              <a:t>cytotrophoblast</a:t>
            </a:r>
            <a:r>
              <a:rPr lang="en-US" dirty="0"/>
              <a:t> cell.</a:t>
            </a:r>
          </a:p>
        </p:txBody>
      </p:sp>
    </p:spTree>
    <p:extLst>
      <p:ext uri="{BB962C8B-B14F-4D97-AF65-F5344CB8AC3E}">
        <p14:creationId xmlns:p14="http://schemas.microsoft.com/office/powerpoint/2010/main" val="192687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 marg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5" y="75802"/>
            <a:ext cx="4572000" cy="3090672"/>
          </a:xfrm>
          <a:prstGeom prst="rect">
            <a:avLst/>
          </a:prstGeom>
        </p:spPr>
      </p:pic>
      <p:pic>
        <p:nvPicPr>
          <p:cNvPr id="3" name="Picture 2" descr="24 vesic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218" y="10337"/>
            <a:ext cx="4163568" cy="4681728"/>
          </a:xfrm>
          <a:prstGeom prst="rect">
            <a:avLst/>
          </a:prstGeom>
        </p:spPr>
      </p:pic>
      <p:sp>
        <p:nvSpPr>
          <p:cNvPr id="4" name="Rectangle 3"/>
          <p:cNvSpPr/>
          <p:nvPr/>
        </p:nvSpPr>
        <p:spPr>
          <a:xfrm>
            <a:off x="309218" y="3197900"/>
            <a:ext cx="4572000" cy="1200329"/>
          </a:xfrm>
          <a:prstGeom prst="rect">
            <a:avLst/>
          </a:prstGeom>
        </p:spPr>
        <p:txBody>
          <a:bodyPr>
            <a:spAutoFit/>
          </a:bodyPr>
          <a:lstStyle/>
          <a:p>
            <a:r>
              <a:rPr lang="en-US" dirty="0"/>
              <a:t>Margin of a trophoblastic plate stage. </a:t>
            </a:r>
          </a:p>
          <a:p>
            <a:r>
              <a:rPr lang="en-US" dirty="0"/>
              <a:t>The dark syncytial </a:t>
            </a:r>
            <a:r>
              <a:rPr lang="en-US" dirty="0" err="1"/>
              <a:t>trophoblast</a:t>
            </a:r>
            <a:r>
              <a:rPr lang="en-US" dirty="0"/>
              <a:t> has invaded a vesicle formed of uterine epithelial cells as well as the uterine luminal epithelium below. </a:t>
            </a:r>
          </a:p>
        </p:txBody>
      </p:sp>
      <p:sp>
        <p:nvSpPr>
          <p:cNvPr id="5" name="Rectangle 4"/>
          <p:cNvSpPr/>
          <p:nvPr/>
        </p:nvSpPr>
        <p:spPr>
          <a:xfrm>
            <a:off x="4881218" y="4720923"/>
            <a:ext cx="4060748" cy="1477328"/>
          </a:xfrm>
          <a:prstGeom prst="rect">
            <a:avLst/>
          </a:prstGeom>
        </p:spPr>
        <p:txBody>
          <a:bodyPr wrap="square">
            <a:spAutoFit/>
          </a:bodyPr>
          <a:lstStyle/>
          <a:p>
            <a:r>
              <a:rPr lang="en-US" dirty="0" err="1"/>
              <a:t>Electronmicrograph</a:t>
            </a:r>
            <a:r>
              <a:rPr lang="en-US" dirty="0"/>
              <a:t> of this site. The dark </a:t>
            </a:r>
            <a:r>
              <a:rPr lang="en-US" dirty="0" smtClean="0"/>
              <a:t>syncytial </a:t>
            </a:r>
            <a:r>
              <a:rPr lang="en-US" dirty="0" err="1" smtClean="0"/>
              <a:t>trophoblast</a:t>
            </a:r>
            <a:r>
              <a:rPr lang="en-US" dirty="0" smtClean="0"/>
              <a:t> </a:t>
            </a:r>
            <a:r>
              <a:rPr lang="en-US" dirty="0"/>
              <a:t>intrudes into the wall of the uterine vesicle on the left, as well as sharing junctions with the rest of the </a:t>
            </a:r>
            <a:r>
              <a:rPr lang="en-US" dirty="0" err="1"/>
              <a:t>trophoblast</a:t>
            </a:r>
            <a:r>
              <a:rPr lang="en-US" dirty="0"/>
              <a:t> on the right. </a:t>
            </a:r>
          </a:p>
        </p:txBody>
      </p:sp>
    </p:spTree>
    <p:extLst>
      <p:ext uri="{BB962C8B-B14F-4D97-AF65-F5344CB8AC3E}">
        <p14:creationId xmlns:p14="http://schemas.microsoft.com/office/powerpoint/2010/main" val="400342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 day 10 marg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19600" cy="2365248"/>
          </a:xfrm>
          <a:prstGeom prst="rect">
            <a:avLst/>
          </a:prstGeom>
        </p:spPr>
      </p:pic>
      <p:pic>
        <p:nvPicPr>
          <p:cNvPr id="3" name="Picture 2" descr="26 TEM marg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27635" y="930586"/>
            <a:ext cx="5541264" cy="3742944"/>
          </a:xfrm>
          <a:prstGeom prst="rect">
            <a:avLst/>
          </a:prstGeom>
        </p:spPr>
      </p:pic>
      <p:sp>
        <p:nvSpPr>
          <p:cNvPr id="4" name="Rectangle 3"/>
          <p:cNvSpPr/>
          <p:nvPr/>
        </p:nvSpPr>
        <p:spPr>
          <a:xfrm>
            <a:off x="88348" y="2519618"/>
            <a:ext cx="4572000" cy="1200329"/>
          </a:xfrm>
          <a:prstGeom prst="rect">
            <a:avLst/>
          </a:prstGeom>
        </p:spPr>
        <p:txBody>
          <a:bodyPr>
            <a:spAutoFit/>
          </a:bodyPr>
          <a:lstStyle/>
          <a:p>
            <a:r>
              <a:rPr lang="en-US" dirty="0"/>
              <a:t>Extreme margin of a day 10 trophoblastic plate.</a:t>
            </a:r>
          </a:p>
          <a:p>
            <a:r>
              <a:rPr lang="en-US" dirty="0" err="1"/>
              <a:t>Trophoblast</a:t>
            </a:r>
            <a:r>
              <a:rPr lang="en-US" dirty="0"/>
              <a:t> is intruding into the uterine luminal epithelium above pale plaque cells. </a:t>
            </a:r>
          </a:p>
        </p:txBody>
      </p:sp>
      <p:sp>
        <p:nvSpPr>
          <p:cNvPr id="5" name="Rectangle 4"/>
          <p:cNvSpPr/>
          <p:nvPr/>
        </p:nvSpPr>
        <p:spPr>
          <a:xfrm>
            <a:off x="4572000" y="5572690"/>
            <a:ext cx="4572000" cy="1200329"/>
          </a:xfrm>
          <a:prstGeom prst="rect">
            <a:avLst/>
          </a:prstGeom>
        </p:spPr>
        <p:txBody>
          <a:bodyPr>
            <a:spAutoFit/>
          </a:bodyPr>
          <a:lstStyle/>
          <a:p>
            <a:r>
              <a:rPr lang="en-US" dirty="0"/>
              <a:t>Electron micrograph of the margin of a site.</a:t>
            </a:r>
          </a:p>
          <a:p>
            <a:r>
              <a:rPr lang="en-US" dirty="0"/>
              <a:t>The </a:t>
            </a:r>
            <a:r>
              <a:rPr lang="en-US" dirty="0" smtClean="0"/>
              <a:t>syncytial </a:t>
            </a:r>
            <a:r>
              <a:rPr lang="en-US" dirty="0" err="1" smtClean="0"/>
              <a:t>trophoblast</a:t>
            </a:r>
            <a:r>
              <a:rPr lang="en-US" dirty="0" smtClean="0"/>
              <a:t> </a:t>
            </a:r>
            <a:r>
              <a:rPr lang="en-US" dirty="0"/>
              <a:t>(pale) adheres to uterine epithelial cells, including the edges of two epithelial cells that it surrounds. </a:t>
            </a:r>
          </a:p>
        </p:txBody>
      </p:sp>
    </p:spTree>
    <p:extLst>
      <p:ext uri="{BB962C8B-B14F-4D97-AF65-F5344CB8AC3E}">
        <p14:creationId xmlns:p14="http://schemas.microsoft.com/office/powerpoint/2010/main" val="233422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26" y="941214"/>
            <a:ext cx="8282609" cy="5078314"/>
          </a:xfrm>
          <a:prstGeom prst="rect">
            <a:avLst/>
          </a:prstGeom>
        </p:spPr>
        <p:txBody>
          <a:bodyPr wrap="square">
            <a:spAutoFit/>
          </a:bodyPr>
          <a:lstStyle/>
          <a:p>
            <a:r>
              <a:rPr lang="en-US" i="1" dirty="0"/>
              <a:t>Interpretation of the trophoblastic plate stage: </a:t>
            </a:r>
            <a:endParaRPr lang="en-US" i="1" dirty="0" smtClean="0"/>
          </a:p>
          <a:p>
            <a:endParaRPr lang="en-US" dirty="0"/>
          </a:p>
          <a:p>
            <a:r>
              <a:rPr lang="en-US" dirty="0"/>
              <a:t>As the implantation site expands during the trophoblastic plate stage, an epithelial plaque response is occurring in the uterine epithelium. The </a:t>
            </a:r>
            <a:r>
              <a:rPr lang="en-US" dirty="0" err="1"/>
              <a:t>cytotrophoblast</a:t>
            </a:r>
            <a:r>
              <a:rPr lang="en-US" dirty="0"/>
              <a:t> increases in abundance so that both syncytial and </a:t>
            </a:r>
            <a:r>
              <a:rPr lang="en-US" dirty="0" err="1"/>
              <a:t>cytotrophoblast</a:t>
            </a:r>
            <a:r>
              <a:rPr lang="en-US" dirty="0"/>
              <a:t> are present within the trophoblastic plate. The </a:t>
            </a:r>
            <a:r>
              <a:rPr lang="en-US" dirty="0" err="1"/>
              <a:t>trophoblast</a:t>
            </a:r>
            <a:r>
              <a:rPr lang="en-US" dirty="0"/>
              <a:t> still does not extend beyond the residual basal lamina, but any uterine epithelial cells that have been surrounded disappear. Possibly they degenerate as suggested by the presence of degenerating cells within the syncytial </a:t>
            </a:r>
            <a:r>
              <a:rPr lang="en-US" dirty="0" err="1"/>
              <a:t>trophoblast</a:t>
            </a:r>
            <a:r>
              <a:rPr lang="en-US" dirty="0"/>
              <a:t> as seen in </a:t>
            </a:r>
            <a:r>
              <a:rPr lang="en-US" dirty="0" smtClean="0"/>
              <a:t>two of the EMs. </a:t>
            </a:r>
          </a:p>
          <a:p>
            <a:endParaRPr lang="en-US" dirty="0"/>
          </a:p>
          <a:p>
            <a:r>
              <a:rPr lang="en-US" dirty="0" smtClean="0"/>
              <a:t>The </a:t>
            </a:r>
            <a:r>
              <a:rPr lang="en-US" dirty="0"/>
              <a:t>expansion of the site laterally occurs by intrusion but into an epithelium that is different from that seen in the initial invasion. The penetration of </a:t>
            </a:r>
            <a:r>
              <a:rPr lang="en-US" dirty="0" err="1"/>
              <a:t>trophoblast</a:t>
            </a:r>
            <a:r>
              <a:rPr lang="en-US" dirty="0"/>
              <a:t> into a vesicle formed of uterine epithelial cells suggests that there can be considerable variation in the </a:t>
            </a:r>
            <a:r>
              <a:rPr lang="en-US" dirty="0" smtClean="0"/>
              <a:t>epithelium, </a:t>
            </a:r>
            <a:r>
              <a:rPr lang="en-US" dirty="0"/>
              <a:t>and </a:t>
            </a:r>
            <a:r>
              <a:rPr lang="en-US" dirty="0" err="1"/>
              <a:t>trophoblast</a:t>
            </a:r>
            <a:r>
              <a:rPr lang="en-US" dirty="0"/>
              <a:t> can still attach to and penetrate </a:t>
            </a:r>
            <a:r>
              <a:rPr lang="en-US" dirty="0" smtClean="0"/>
              <a:t>it (as does in vitro attachment and penetration of non uterine epithelia by macaque blastocysts). </a:t>
            </a:r>
            <a:r>
              <a:rPr lang="en-US" dirty="0"/>
              <a:t>It also suggests that both the blastocyst and the uterine vesicle may have been moved to their position in the uterine lumen by the same factors, presumably uterine muscle contraction, and were held there by uterine luminal closure. </a:t>
            </a:r>
          </a:p>
        </p:txBody>
      </p:sp>
    </p:spTree>
    <p:extLst>
      <p:ext uri="{BB962C8B-B14F-4D97-AF65-F5344CB8AC3E}">
        <p14:creationId xmlns:p14="http://schemas.microsoft.com/office/powerpoint/2010/main" val="11920281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9 day 11.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35" y="205011"/>
            <a:ext cx="3742944" cy="5541264"/>
          </a:xfrm>
          <a:prstGeom prst="rect">
            <a:avLst/>
          </a:prstGeom>
        </p:spPr>
      </p:pic>
      <p:pic>
        <p:nvPicPr>
          <p:cNvPr id="4" name="Picture 3" descr="30 lacunae.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653" y="249185"/>
            <a:ext cx="4572000" cy="3060192"/>
          </a:xfrm>
          <a:prstGeom prst="rect">
            <a:avLst/>
          </a:prstGeom>
        </p:spPr>
      </p:pic>
      <p:sp>
        <p:nvSpPr>
          <p:cNvPr id="6" name="Rectangle 5"/>
          <p:cNvSpPr/>
          <p:nvPr/>
        </p:nvSpPr>
        <p:spPr>
          <a:xfrm>
            <a:off x="2986733" y="-120147"/>
            <a:ext cx="2795056" cy="369332"/>
          </a:xfrm>
          <a:prstGeom prst="rect">
            <a:avLst/>
          </a:prstGeom>
        </p:spPr>
        <p:txBody>
          <a:bodyPr wrap="none">
            <a:spAutoFit/>
          </a:bodyPr>
          <a:lstStyle/>
          <a:p>
            <a:r>
              <a:rPr lang="en-US" b="1" dirty="0"/>
              <a:t>Early lacunar stage, day 11:</a:t>
            </a:r>
            <a:endParaRPr lang="en-US" dirty="0"/>
          </a:p>
        </p:txBody>
      </p:sp>
      <p:sp>
        <p:nvSpPr>
          <p:cNvPr id="7" name="Rectangle 6"/>
          <p:cNvSpPr/>
          <p:nvPr/>
        </p:nvSpPr>
        <p:spPr>
          <a:xfrm>
            <a:off x="0" y="5654261"/>
            <a:ext cx="8967304" cy="1200329"/>
          </a:xfrm>
          <a:prstGeom prst="rect">
            <a:avLst/>
          </a:prstGeom>
        </p:spPr>
        <p:txBody>
          <a:bodyPr wrap="square">
            <a:spAutoFit/>
          </a:bodyPr>
          <a:lstStyle/>
          <a:p>
            <a:r>
              <a:rPr lang="en-US" dirty="0"/>
              <a:t>In this early lacunar </a:t>
            </a:r>
            <a:r>
              <a:rPr lang="en-US" dirty="0" smtClean="0"/>
              <a:t>stage, </a:t>
            </a:r>
            <a:r>
              <a:rPr lang="en-US" dirty="0"/>
              <a:t>blood has leaked </a:t>
            </a:r>
            <a:r>
              <a:rPr lang="en-US" dirty="0" smtClean="0"/>
              <a:t>into the amniotic cavity beneath the </a:t>
            </a:r>
            <a:r>
              <a:rPr lang="en-US" dirty="0" err="1" smtClean="0"/>
              <a:t>epiblast</a:t>
            </a:r>
            <a:r>
              <a:rPr lang="en-US" dirty="0" smtClean="0"/>
              <a:t>.</a:t>
            </a:r>
            <a:endParaRPr lang="en-US" dirty="0"/>
          </a:p>
          <a:p>
            <a:r>
              <a:rPr lang="en-US" dirty="0"/>
              <a:t> </a:t>
            </a:r>
            <a:r>
              <a:rPr lang="en-US" dirty="0" smtClean="0"/>
              <a:t>However, </a:t>
            </a:r>
            <a:r>
              <a:rPr lang="en-US" dirty="0"/>
              <a:t>the </a:t>
            </a:r>
            <a:r>
              <a:rPr lang="en-US" dirty="0" err="1"/>
              <a:t>cytotrophoblast</a:t>
            </a:r>
            <a:r>
              <a:rPr lang="en-US" dirty="0"/>
              <a:t> and </a:t>
            </a:r>
            <a:r>
              <a:rPr lang="en-US" dirty="0" smtClean="0"/>
              <a:t>syncytial </a:t>
            </a:r>
            <a:r>
              <a:rPr lang="en-US" dirty="0" err="1" smtClean="0"/>
              <a:t>trophoblast</a:t>
            </a:r>
            <a:r>
              <a:rPr lang="en-US" dirty="0" smtClean="0"/>
              <a:t> </a:t>
            </a:r>
            <a:r>
              <a:rPr lang="en-US" dirty="0"/>
              <a:t>lining lacunae appear healthy. </a:t>
            </a:r>
            <a:r>
              <a:rPr lang="en-US" dirty="0" smtClean="0"/>
              <a:t>Note  </a:t>
            </a:r>
            <a:r>
              <a:rPr lang="en-US" dirty="0"/>
              <a:t>the distinct border between </a:t>
            </a:r>
            <a:r>
              <a:rPr lang="en-US" dirty="0" err="1"/>
              <a:t>trophoblast</a:t>
            </a:r>
            <a:r>
              <a:rPr lang="en-US" dirty="0"/>
              <a:t> and underlying endometrial </a:t>
            </a:r>
            <a:r>
              <a:rPr lang="en-US" dirty="0" err="1"/>
              <a:t>stroma</a:t>
            </a:r>
            <a:r>
              <a:rPr lang="en-US" dirty="0"/>
              <a:t> and the invaded gland in the lower right</a:t>
            </a:r>
          </a:p>
        </p:txBody>
      </p:sp>
      <p:sp>
        <p:nvSpPr>
          <p:cNvPr id="8" name="Rectangle 7"/>
          <p:cNvSpPr/>
          <p:nvPr/>
        </p:nvSpPr>
        <p:spPr>
          <a:xfrm>
            <a:off x="4196522" y="3412435"/>
            <a:ext cx="4572000" cy="923330"/>
          </a:xfrm>
          <a:prstGeom prst="rect">
            <a:avLst/>
          </a:prstGeom>
        </p:spPr>
        <p:txBody>
          <a:bodyPr>
            <a:spAutoFit/>
          </a:bodyPr>
          <a:lstStyle/>
          <a:p>
            <a:r>
              <a:rPr lang="en-US" dirty="0"/>
              <a:t>Continuity of a lacuna with </a:t>
            </a:r>
            <a:r>
              <a:rPr lang="en-US" dirty="0" smtClean="0"/>
              <a:t>an endometrial capillary in the underlying </a:t>
            </a:r>
            <a:r>
              <a:rPr lang="en-US" dirty="0" err="1" smtClean="0"/>
              <a:t>stroma</a:t>
            </a:r>
            <a:r>
              <a:rPr lang="en-US" dirty="0" smtClean="0"/>
              <a:t>. </a:t>
            </a:r>
            <a:endParaRPr lang="en-US" dirty="0"/>
          </a:p>
          <a:p>
            <a:r>
              <a:rPr lang="en-US" dirty="0" smtClean="0"/>
              <a:t>Note the </a:t>
            </a:r>
            <a:r>
              <a:rPr lang="en-US" dirty="0"/>
              <a:t>small cleft </a:t>
            </a:r>
            <a:r>
              <a:rPr lang="en-US" dirty="0" smtClean="0"/>
              <a:t>(arrow) joining the two. </a:t>
            </a:r>
            <a:endParaRPr lang="en-US" dirty="0"/>
          </a:p>
        </p:txBody>
      </p:sp>
      <p:cxnSp>
        <p:nvCxnSpPr>
          <p:cNvPr id="9" name="Straight Arrow Connector 8"/>
          <p:cNvCxnSpPr/>
          <p:nvPr/>
        </p:nvCxnSpPr>
        <p:spPr>
          <a:xfrm flipH="1">
            <a:off x="6347480" y="1780383"/>
            <a:ext cx="612070" cy="4982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60757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 lacuna, caps.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26" y="55217"/>
            <a:ext cx="7488018" cy="5057913"/>
          </a:xfrm>
          <a:prstGeom prst="rect">
            <a:avLst/>
          </a:prstGeom>
        </p:spPr>
      </p:pic>
      <p:sp>
        <p:nvSpPr>
          <p:cNvPr id="3" name="Rectangle 2"/>
          <p:cNvSpPr/>
          <p:nvPr/>
        </p:nvSpPr>
        <p:spPr>
          <a:xfrm>
            <a:off x="773043" y="5236314"/>
            <a:ext cx="7156173" cy="923330"/>
          </a:xfrm>
          <a:prstGeom prst="rect">
            <a:avLst/>
          </a:prstGeom>
        </p:spPr>
        <p:txBody>
          <a:bodyPr wrap="square">
            <a:spAutoFit/>
          </a:bodyPr>
          <a:lstStyle/>
          <a:p>
            <a:r>
              <a:rPr lang="en-US" dirty="0" smtClean="0"/>
              <a:t>Syncytial </a:t>
            </a:r>
            <a:r>
              <a:rPr lang="en-US" dirty="0" err="1" smtClean="0"/>
              <a:t>trophoblast</a:t>
            </a:r>
            <a:r>
              <a:rPr lang="en-US" dirty="0" smtClean="0"/>
              <a:t> </a:t>
            </a:r>
            <a:r>
              <a:rPr lang="en-US" dirty="0"/>
              <a:t>joining capillaries. </a:t>
            </a:r>
          </a:p>
          <a:p>
            <a:r>
              <a:rPr lang="en-US" dirty="0" err="1"/>
              <a:t>Trophoblast</a:t>
            </a:r>
            <a:r>
              <a:rPr lang="en-US" dirty="0"/>
              <a:t> masses (arrows) have entered the </a:t>
            </a:r>
            <a:r>
              <a:rPr lang="en-US" dirty="0" smtClean="0"/>
              <a:t>dilated endometrial  </a:t>
            </a:r>
            <a:r>
              <a:rPr lang="en-US" dirty="0"/>
              <a:t>capillaries beneath this lacunar stage site. </a:t>
            </a:r>
          </a:p>
        </p:txBody>
      </p:sp>
      <p:cxnSp>
        <p:nvCxnSpPr>
          <p:cNvPr id="4" name="Straight Arrow Connector 3"/>
          <p:cNvCxnSpPr/>
          <p:nvPr/>
        </p:nvCxnSpPr>
        <p:spPr>
          <a:xfrm flipV="1">
            <a:off x="2560845" y="2896970"/>
            <a:ext cx="566744" cy="4828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flipV="1">
            <a:off x="888491" y="1637418"/>
            <a:ext cx="601837" cy="50212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265373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1 lacu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3" y="307067"/>
            <a:ext cx="5990141" cy="6369517"/>
          </a:xfrm>
          <a:prstGeom prst="rect">
            <a:avLst/>
          </a:prstGeom>
        </p:spPr>
      </p:pic>
      <p:sp>
        <p:nvSpPr>
          <p:cNvPr id="4" name="TextBox 3"/>
          <p:cNvSpPr txBox="1"/>
          <p:nvPr/>
        </p:nvSpPr>
        <p:spPr>
          <a:xfrm>
            <a:off x="6202780" y="461836"/>
            <a:ext cx="2941220" cy="1754327"/>
          </a:xfrm>
          <a:prstGeom prst="rect">
            <a:avLst/>
          </a:prstGeom>
          <a:noFill/>
        </p:spPr>
        <p:txBody>
          <a:bodyPr wrap="square" rtlCol="0">
            <a:spAutoFit/>
          </a:bodyPr>
          <a:lstStyle/>
          <a:p>
            <a:r>
              <a:rPr lang="en-US" dirty="0" smtClean="0"/>
              <a:t>A slightly disrupted maternal capillary at the top of the micrograph. Below are endometrial stromal cells, two of which are beginning to </a:t>
            </a:r>
            <a:r>
              <a:rPr lang="en-US" dirty="0" err="1" smtClean="0"/>
              <a:t>decidualize</a:t>
            </a:r>
            <a:r>
              <a:rPr lang="en-US" dirty="0" smtClean="0"/>
              <a:t>.</a:t>
            </a:r>
            <a:endParaRPr lang="en-US" dirty="0"/>
          </a:p>
        </p:txBody>
      </p:sp>
    </p:spTree>
    <p:extLst>
      <p:ext uri="{BB962C8B-B14F-4D97-AF65-F5344CB8AC3E}">
        <p14:creationId xmlns:p14="http://schemas.microsoft.com/office/powerpoint/2010/main" val="37385124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2 lacuna c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134" y="157444"/>
            <a:ext cx="6913486" cy="5840250"/>
          </a:xfrm>
          <a:prstGeom prst="rect">
            <a:avLst/>
          </a:prstGeom>
        </p:spPr>
      </p:pic>
      <p:sp>
        <p:nvSpPr>
          <p:cNvPr id="7" name="TextBox 6"/>
          <p:cNvSpPr txBox="1"/>
          <p:nvPr/>
        </p:nvSpPr>
        <p:spPr>
          <a:xfrm>
            <a:off x="1482495" y="6048574"/>
            <a:ext cx="5290838" cy="646331"/>
          </a:xfrm>
          <a:prstGeom prst="rect">
            <a:avLst/>
          </a:prstGeom>
          <a:noFill/>
        </p:spPr>
        <p:txBody>
          <a:bodyPr wrap="square" rtlCol="0">
            <a:spAutoFit/>
          </a:bodyPr>
          <a:lstStyle/>
          <a:p>
            <a:r>
              <a:rPr lang="en-US" dirty="0" smtClean="0"/>
              <a:t>A lacuna with a small segment of an endothelial cell (with dark lipid cells</a:t>
            </a:r>
            <a:r>
              <a:rPr lang="en-US" dirty="0"/>
              <a:t>)</a:t>
            </a:r>
            <a:r>
              <a:rPr lang="en-US" dirty="0" smtClean="0"/>
              <a:t>.</a:t>
            </a:r>
            <a:endParaRPr lang="en-US" dirty="0"/>
          </a:p>
        </p:txBody>
      </p:sp>
    </p:spTree>
    <p:extLst>
      <p:ext uri="{BB962C8B-B14F-4D97-AF65-F5344CB8AC3E}">
        <p14:creationId xmlns:p14="http://schemas.microsoft.com/office/powerpoint/2010/main" val="39478806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 blastocyst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16" y="473533"/>
            <a:ext cx="2972812" cy="2807656"/>
          </a:xfrm>
          <a:prstGeom prst="rect">
            <a:avLst/>
          </a:prstGeom>
        </p:spPr>
      </p:pic>
      <p:pic>
        <p:nvPicPr>
          <p:cNvPr id="4" name="Picture 3" descr="2 ICM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8123" y="890407"/>
            <a:ext cx="3657600" cy="1200912"/>
          </a:xfrm>
          <a:prstGeom prst="rect">
            <a:avLst/>
          </a:prstGeom>
        </p:spPr>
      </p:pic>
      <p:sp>
        <p:nvSpPr>
          <p:cNvPr id="6" name="Rectangle 5"/>
          <p:cNvSpPr/>
          <p:nvPr/>
        </p:nvSpPr>
        <p:spPr>
          <a:xfrm>
            <a:off x="1580834" y="94356"/>
            <a:ext cx="3794015" cy="369332"/>
          </a:xfrm>
          <a:prstGeom prst="rect">
            <a:avLst/>
          </a:prstGeom>
        </p:spPr>
        <p:txBody>
          <a:bodyPr wrap="none">
            <a:spAutoFit/>
          </a:bodyPr>
          <a:lstStyle/>
          <a:p>
            <a:r>
              <a:rPr lang="en-US" b="1" dirty="0" err="1"/>
              <a:t>Peri</a:t>
            </a:r>
            <a:r>
              <a:rPr lang="en-US" b="1" dirty="0"/>
              <a:t>-implantation blastocyst (day 7-8)</a:t>
            </a:r>
          </a:p>
        </p:txBody>
      </p:sp>
      <p:pic>
        <p:nvPicPr>
          <p:cNvPr id="7" name="Picture 6" descr="3 ICMpp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72" y="3770082"/>
            <a:ext cx="3633216" cy="1335024"/>
          </a:xfrm>
          <a:prstGeom prst="rect">
            <a:avLst/>
          </a:prstGeom>
        </p:spPr>
      </p:pic>
      <p:sp>
        <p:nvSpPr>
          <p:cNvPr id="8" name="Rectangle 7"/>
          <p:cNvSpPr/>
          <p:nvPr/>
        </p:nvSpPr>
        <p:spPr>
          <a:xfrm>
            <a:off x="300863" y="3153058"/>
            <a:ext cx="3573585" cy="646331"/>
          </a:xfrm>
          <a:prstGeom prst="rect">
            <a:avLst/>
          </a:prstGeom>
        </p:spPr>
        <p:txBody>
          <a:bodyPr wrap="square">
            <a:spAutoFit/>
          </a:bodyPr>
          <a:lstStyle/>
          <a:p>
            <a:r>
              <a:rPr lang="en-US" dirty="0"/>
              <a:t>Intact blastocyst within its </a:t>
            </a:r>
            <a:r>
              <a:rPr lang="en-US" dirty="0" err="1"/>
              <a:t>zona</a:t>
            </a:r>
            <a:r>
              <a:rPr lang="en-US" dirty="0"/>
              <a:t> </a:t>
            </a:r>
            <a:r>
              <a:rPr lang="en-US" dirty="0" err="1"/>
              <a:t>pellucida</a:t>
            </a:r>
            <a:r>
              <a:rPr lang="en-US" dirty="0"/>
              <a:t> (day 7).</a:t>
            </a:r>
          </a:p>
        </p:txBody>
      </p:sp>
      <p:sp>
        <p:nvSpPr>
          <p:cNvPr id="9" name="Rectangle 8"/>
          <p:cNvSpPr/>
          <p:nvPr/>
        </p:nvSpPr>
        <p:spPr>
          <a:xfrm>
            <a:off x="4285541" y="2286782"/>
            <a:ext cx="3917462" cy="1512607"/>
          </a:xfrm>
          <a:prstGeom prst="rect">
            <a:avLst/>
          </a:prstGeom>
        </p:spPr>
        <p:txBody>
          <a:bodyPr wrap="square">
            <a:spAutoFit/>
          </a:bodyPr>
          <a:lstStyle/>
          <a:p>
            <a:r>
              <a:rPr lang="en-US" dirty="0"/>
              <a:t>Section through the inner cell mass of a blastocyst (day 7).</a:t>
            </a:r>
          </a:p>
          <a:p>
            <a:r>
              <a:rPr lang="en-US" dirty="0"/>
              <a:t> It is still within a </a:t>
            </a:r>
            <a:r>
              <a:rPr lang="en-US" dirty="0" err="1"/>
              <a:t>zona</a:t>
            </a:r>
            <a:r>
              <a:rPr lang="en-US" dirty="0"/>
              <a:t> </a:t>
            </a:r>
            <a:r>
              <a:rPr lang="en-US" dirty="0" err="1"/>
              <a:t>pellucida</a:t>
            </a:r>
            <a:r>
              <a:rPr lang="en-US" dirty="0"/>
              <a:t>, and endoderm cells have differentiated beneath the inner cell mass (ICM).</a:t>
            </a:r>
          </a:p>
        </p:txBody>
      </p:sp>
      <p:sp>
        <p:nvSpPr>
          <p:cNvPr id="10" name="Rectangle 9"/>
          <p:cNvSpPr/>
          <p:nvPr/>
        </p:nvSpPr>
        <p:spPr>
          <a:xfrm>
            <a:off x="4402772" y="5161547"/>
            <a:ext cx="3800231" cy="1754327"/>
          </a:xfrm>
          <a:prstGeom prst="rect">
            <a:avLst/>
          </a:prstGeom>
        </p:spPr>
        <p:txBody>
          <a:bodyPr wrap="square">
            <a:spAutoFit/>
          </a:bodyPr>
          <a:lstStyle/>
          <a:p>
            <a:r>
              <a:rPr lang="en-US" dirty="0"/>
              <a:t>Electron micrograph of </a:t>
            </a:r>
            <a:r>
              <a:rPr lang="en-US" dirty="0" smtClean="0"/>
              <a:t>the above </a:t>
            </a:r>
            <a:r>
              <a:rPr lang="en-US" dirty="0"/>
              <a:t>blastocyst. </a:t>
            </a:r>
          </a:p>
          <a:p>
            <a:r>
              <a:rPr lang="en-US" dirty="0"/>
              <a:t>The </a:t>
            </a:r>
            <a:r>
              <a:rPr lang="en-US" dirty="0" err="1"/>
              <a:t>blastomeres</a:t>
            </a:r>
            <a:r>
              <a:rPr lang="en-US" dirty="0"/>
              <a:t> of both the ICM and the endodermal cells still have areas that are relatively free of organelles, as in earlier stages. </a:t>
            </a:r>
          </a:p>
        </p:txBody>
      </p:sp>
      <p:pic>
        <p:nvPicPr>
          <p:cNvPr id="2" name="Picture 1" descr="4 ICMpp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38" y="3799389"/>
            <a:ext cx="3657600" cy="1121664"/>
          </a:xfrm>
          <a:prstGeom prst="rect">
            <a:avLst/>
          </a:prstGeom>
        </p:spPr>
      </p:pic>
      <p:sp>
        <p:nvSpPr>
          <p:cNvPr id="5" name="Rectangle 4"/>
          <p:cNvSpPr/>
          <p:nvPr/>
        </p:nvSpPr>
        <p:spPr>
          <a:xfrm>
            <a:off x="142934" y="4826675"/>
            <a:ext cx="4014220" cy="2031325"/>
          </a:xfrm>
          <a:prstGeom prst="rect">
            <a:avLst/>
          </a:prstGeom>
        </p:spPr>
        <p:txBody>
          <a:bodyPr wrap="square">
            <a:spAutoFit/>
          </a:bodyPr>
          <a:lstStyle/>
          <a:p>
            <a:r>
              <a:rPr lang="en-US" dirty="0"/>
              <a:t>Section through the ICM of a blastocyst on day 8. </a:t>
            </a:r>
          </a:p>
          <a:p>
            <a:r>
              <a:rPr lang="en-US" dirty="0"/>
              <a:t>Blastocysts at this age have lost the </a:t>
            </a:r>
            <a:r>
              <a:rPr lang="en-US" dirty="0" err="1"/>
              <a:t>zona</a:t>
            </a:r>
            <a:r>
              <a:rPr lang="en-US" dirty="0"/>
              <a:t> </a:t>
            </a:r>
            <a:r>
              <a:rPr lang="en-US" dirty="0" err="1"/>
              <a:t>pellucida</a:t>
            </a:r>
            <a:r>
              <a:rPr lang="en-US" dirty="0"/>
              <a:t>. The endodermal cells are well differentiated, and there are irregular projections from the </a:t>
            </a:r>
            <a:r>
              <a:rPr lang="en-US" dirty="0" err="1"/>
              <a:t>trophoblast</a:t>
            </a:r>
            <a:r>
              <a:rPr lang="en-US" dirty="0"/>
              <a:t> overlying the ICM. </a:t>
            </a:r>
          </a:p>
        </p:txBody>
      </p:sp>
    </p:spTree>
    <p:extLst>
      <p:ext uri="{BB962C8B-B14F-4D97-AF65-F5344CB8AC3E}">
        <p14:creationId xmlns:p14="http://schemas.microsoft.com/office/powerpoint/2010/main" val="219007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3 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587" y="14875"/>
            <a:ext cx="5936945" cy="4907875"/>
          </a:xfrm>
          <a:prstGeom prst="rect">
            <a:avLst/>
          </a:prstGeom>
        </p:spPr>
      </p:pic>
      <p:sp>
        <p:nvSpPr>
          <p:cNvPr id="4" name="Rectangle 3"/>
          <p:cNvSpPr/>
          <p:nvPr/>
        </p:nvSpPr>
        <p:spPr>
          <a:xfrm>
            <a:off x="0" y="5436323"/>
            <a:ext cx="4053140" cy="1200329"/>
          </a:xfrm>
          <a:prstGeom prst="rect">
            <a:avLst/>
          </a:prstGeom>
        </p:spPr>
        <p:txBody>
          <a:bodyPr wrap="square">
            <a:spAutoFit/>
          </a:bodyPr>
          <a:lstStyle/>
          <a:p>
            <a:r>
              <a:rPr lang="en-US" dirty="0"/>
              <a:t>Note the clefts in the dark </a:t>
            </a:r>
            <a:r>
              <a:rPr lang="en-US" dirty="0" smtClean="0"/>
              <a:t>syncytial </a:t>
            </a:r>
            <a:r>
              <a:rPr lang="en-US" dirty="0" err="1" smtClean="0"/>
              <a:t>trophoblast</a:t>
            </a:r>
            <a:r>
              <a:rPr lang="en-US" dirty="0" smtClean="0"/>
              <a:t> </a:t>
            </a:r>
            <a:r>
              <a:rPr lang="en-US" dirty="0"/>
              <a:t>(</a:t>
            </a:r>
            <a:r>
              <a:rPr lang="en-US" dirty="0" smtClean="0"/>
              <a:t>arrows)</a:t>
            </a:r>
            <a:r>
              <a:rPr lang="en-US" dirty="0"/>
              <a:t>, and the continuity of </a:t>
            </a:r>
            <a:r>
              <a:rPr lang="en-US" dirty="0" err="1"/>
              <a:t>trophoblast</a:t>
            </a:r>
            <a:r>
              <a:rPr lang="en-US" dirty="0"/>
              <a:t> from the site with that entering the dilated vessel below. </a:t>
            </a:r>
          </a:p>
        </p:txBody>
      </p:sp>
      <p:sp>
        <p:nvSpPr>
          <p:cNvPr id="5" name="Rectangle 4"/>
          <p:cNvSpPr/>
          <p:nvPr/>
        </p:nvSpPr>
        <p:spPr>
          <a:xfrm>
            <a:off x="4049766" y="4945396"/>
            <a:ext cx="5157766" cy="1754327"/>
          </a:xfrm>
          <a:prstGeom prst="rect">
            <a:avLst/>
          </a:prstGeom>
        </p:spPr>
        <p:txBody>
          <a:bodyPr wrap="square">
            <a:spAutoFit/>
          </a:bodyPr>
          <a:lstStyle/>
          <a:p>
            <a:r>
              <a:rPr lang="en-US" dirty="0" smtClean="0"/>
              <a:t> </a:t>
            </a:r>
            <a:r>
              <a:rPr lang="en-US" dirty="0" err="1"/>
              <a:t>T</a:t>
            </a:r>
            <a:r>
              <a:rPr lang="en-US" dirty="0" err="1" smtClean="0"/>
              <a:t>rophoblast</a:t>
            </a:r>
            <a:r>
              <a:rPr lang="en-US" dirty="0"/>
              <a:t>-endothelial cell abutment. </a:t>
            </a:r>
          </a:p>
          <a:p>
            <a:r>
              <a:rPr lang="en-US" dirty="0"/>
              <a:t>The </a:t>
            </a:r>
            <a:r>
              <a:rPr lang="en-US" dirty="0" smtClean="0"/>
              <a:t>syncytial </a:t>
            </a:r>
            <a:r>
              <a:rPr lang="en-US" dirty="0" err="1" smtClean="0"/>
              <a:t>trophoblast</a:t>
            </a:r>
            <a:r>
              <a:rPr lang="en-US" dirty="0" smtClean="0"/>
              <a:t> </a:t>
            </a:r>
            <a:r>
              <a:rPr lang="en-US" dirty="0"/>
              <a:t>lining a lacuna completes the wall of a superficial capillary by sharing junctions with the endothelial cells. Note the numerous microvilli on the </a:t>
            </a:r>
            <a:r>
              <a:rPr lang="en-US" dirty="0" err="1"/>
              <a:t>syncytiotrophoblast</a:t>
            </a:r>
            <a:r>
              <a:rPr lang="en-US" dirty="0"/>
              <a:t> on either side of the endothelial cells. </a:t>
            </a:r>
          </a:p>
        </p:txBody>
      </p:sp>
      <p:pic>
        <p:nvPicPr>
          <p:cNvPr id="2" name="Picture 1" descr="32 cleft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42944" cy="5541264"/>
          </a:xfrm>
          <a:prstGeom prst="rect">
            <a:avLst/>
          </a:prstGeom>
        </p:spPr>
      </p:pic>
      <p:cxnSp>
        <p:nvCxnSpPr>
          <p:cNvPr id="6" name="Straight Arrow Connector 5"/>
          <p:cNvCxnSpPr/>
          <p:nvPr/>
        </p:nvCxnSpPr>
        <p:spPr>
          <a:xfrm flipH="1" flipV="1">
            <a:off x="1836671" y="1152126"/>
            <a:ext cx="682193" cy="4957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flipH="1" flipV="1">
            <a:off x="451298" y="2561091"/>
            <a:ext cx="724172" cy="6087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32416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4 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41264" cy="3742944"/>
          </a:xfrm>
          <a:prstGeom prst="rect">
            <a:avLst/>
          </a:prstGeom>
        </p:spPr>
      </p:pic>
      <p:pic>
        <p:nvPicPr>
          <p:cNvPr id="3" name="Picture 2" descr="35 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3" y="3767328"/>
            <a:ext cx="4572000" cy="3090672"/>
          </a:xfrm>
          <a:prstGeom prst="rect">
            <a:avLst/>
          </a:prstGeom>
        </p:spPr>
      </p:pic>
      <p:sp>
        <p:nvSpPr>
          <p:cNvPr id="4" name="Rectangle 3"/>
          <p:cNvSpPr/>
          <p:nvPr/>
        </p:nvSpPr>
        <p:spPr>
          <a:xfrm>
            <a:off x="5626715" y="418179"/>
            <a:ext cx="3402935" cy="1477328"/>
          </a:xfrm>
          <a:prstGeom prst="rect">
            <a:avLst/>
          </a:prstGeom>
        </p:spPr>
        <p:txBody>
          <a:bodyPr wrap="square">
            <a:spAutoFit/>
          </a:bodyPr>
          <a:lstStyle/>
          <a:p>
            <a:r>
              <a:rPr lang="en-US" dirty="0" err="1"/>
              <a:t>Cytotrophoblast</a:t>
            </a:r>
            <a:r>
              <a:rPr lang="en-US" dirty="0"/>
              <a:t> and </a:t>
            </a:r>
            <a:r>
              <a:rPr lang="en-US" dirty="0" smtClean="0"/>
              <a:t>syncytial </a:t>
            </a:r>
            <a:r>
              <a:rPr lang="en-US" dirty="0" err="1" smtClean="0"/>
              <a:t>trophoblast</a:t>
            </a:r>
            <a:r>
              <a:rPr lang="en-US" dirty="0" smtClean="0"/>
              <a:t> </a:t>
            </a:r>
            <a:r>
              <a:rPr lang="en-US" dirty="0"/>
              <a:t>within a site.</a:t>
            </a:r>
          </a:p>
          <a:p>
            <a:r>
              <a:rPr lang="en-US" dirty="0"/>
              <a:t>Microvilli from the </a:t>
            </a:r>
            <a:r>
              <a:rPr lang="en-US" dirty="0" smtClean="0"/>
              <a:t>syncytial </a:t>
            </a:r>
            <a:r>
              <a:rPr lang="en-US" dirty="0" err="1" smtClean="0"/>
              <a:t>trophoblast</a:t>
            </a:r>
            <a:r>
              <a:rPr lang="en-US" dirty="0" smtClean="0"/>
              <a:t> </a:t>
            </a:r>
            <a:r>
              <a:rPr lang="en-US" dirty="0"/>
              <a:t>are abundant within the </a:t>
            </a:r>
            <a:r>
              <a:rPr lang="en-US" dirty="0" smtClean="0"/>
              <a:t>clefts. </a:t>
            </a:r>
            <a:endParaRPr lang="en-US" dirty="0"/>
          </a:p>
        </p:txBody>
      </p:sp>
      <p:sp>
        <p:nvSpPr>
          <p:cNvPr id="5" name="Rectangle 4"/>
          <p:cNvSpPr/>
          <p:nvPr/>
        </p:nvSpPr>
        <p:spPr>
          <a:xfrm>
            <a:off x="5400218" y="4314896"/>
            <a:ext cx="3629432" cy="923330"/>
          </a:xfrm>
          <a:prstGeom prst="rect">
            <a:avLst/>
          </a:prstGeom>
        </p:spPr>
        <p:txBody>
          <a:bodyPr wrap="square">
            <a:spAutoFit/>
          </a:bodyPr>
          <a:lstStyle/>
          <a:p>
            <a:r>
              <a:rPr lang="en-US" dirty="0"/>
              <a:t>A syncytial </a:t>
            </a:r>
            <a:r>
              <a:rPr lang="en-US" dirty="0" err="1" smtClean="0"/>
              <a:t>trophoblast</a:t>
            </a:r>
            <a:r>
              <a:rPr lang="en-US" dirty="0" smtClean="0"/>
              <a:t> mass </a:t>
            </a:r>
            <a:r>
              <a:rPr lang="en-US" dirty="0"/>
              <a:t>intrudes into the lumen of a </a:t>
            </a:r>
            <a:r>
              <a:rPr lang="en-US" dirty="0" smtClean="0"/>
              <a:t>capillary below. </a:t>
            </a:r>
            <a:endParaRPr lang="en-US" dirty="0"/>
          </a:p>
        </p:txBody>
      </p:sp>
    </p:spTree>
    <p:extLst>
      <p:ext uri="{BB962C8B-B14F-4D97-AF65-F5344CB8AC3E}">
        <p14:creationId xmlns:p14="http://schemas.microsoft.com/office/powerpoint/2010/main" val="66893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6 second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864" y="221299"/>
            <a:ext cx="6763951" cy="4572431"/>
          </a:xfrm>
          <a:prstGeom prst="rect">
            <a:avLst/>
          </a:prstGeom>
        </p:spPr>
      </p:pic>
      <p:sp>
        <p:nvSpPr>
          <p:cNvPr id="4" name="Rectangle 3"/>
          <p:cNvSpPr/>
          <p:nvPr/>
        </p:nvSpPr>
        <p:spPr>
          <a:xfrm>
            <a:off x="1353695" y="4976888"/>
            <a:ext cx="6302591" cy="1200329"/>
          </a:xfrm>
          <a:prstGeom prst="rect">
            <a:avLst/>
          </a:prstGeom>
        </p:spPr>
        <p:txBody>
          <a:bodyPr wrap="square">
            <a:spAutoFit/>
          </a:bodyPr>
          <a:lstStyle/>
          <a:p>
            <a:r>
              <a:rPr lang="en-US" dirty="0"/>
              <a:t>A day 11 secondary implantation </a:t>
            </a:r>
            <a:r>
              <a:rPr lang="en-US" dirty="0" smtClean="0"/>
              <a:t>site (</a:t>
            </a:r>
            <a:r>
              <a:rPr lang="en-US" dirty="0" err="1" smtClean="0"/>
              <a:t>abembryonic</a:t>
            </a:r>
            <a:r>
              <a:rPr lang="en-US" dirty="0" smtClean="0"/>
              <a:t>). </a:t>
            </a:r>
            <a:endParaRPr lang="en-US" dirty="0"/>
          </a:p>
          <a:p>
            <a:r>
              <a:rPr lang="en-US" dirty="0"/>
              <a:t>Pale </a:t>
            </a:r>
            <a:r>
              <a:rPr lang="en-US" dirty="0" err="1"/>
              <a:t>cytotrophoblast</a:t>
            </a:r>
            <a:r>
              <a:rPr lang="en-US" dirty="0"/>
              <a:t> cells and dark </a:t>
            </a:r>
            <a:r>
              <a:rPr lang="en-US" dirty="0" smtClean="0"/>
              <a:t>syncytial </a:t>
            </a:r>
            <a:r>
              <a:rPr lang="en-US" dirty="0" err="1" smtClean="0"/>
              <a:t>trophoblast</a:t>
            </a:r>
            <a:r>
              <a:rPr lang="en-US" dirty="0" smtClean="0"/>
              <a:t> </a:t>
            </a:r>
            <a:r>
              <a:rPr lang="en-US" dirty="0"/>
              <a:t>are closely applied to </a:t>
            </a:r>
            <a:r>
              <a:rPr lang="en-US" dirty="0" smtClean="0"/>
              <a:t>epithelial plaque </a:t>
            </a:r>
            <a:r>
              <a:rPr lang="en-US" dirty="0"/>
              <a:t>cells. Although a capillary is seen in the middle, no lacunae have formed at this stage. </a:t>
            </a:r>
          </a:p>
        </p:txBody>
      </p:sp>
    </p:spTree>
    <p:extLst>
      <p:ext uri="{BB962C8B-B14F-4D97-AF65-F5344CB8AC3E}">
        <p14:creationId xmlns:p14="http://schemas.microsoft.com/office/powerpoint/2010/main" val="296758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298" y="179933"/>
            <a:ext cx="8351618" cy="3970318"/>
          </a:xfrm>
          <a:prstGeom prst="rect">
            <a:avLst/>
          </a:prstGeom>
        </p:spPr>
        <p:txBody>
          <a:bodyPr wrap="square">
            <a:spAutoFit/>
          </a:bodyPr>
          <a:lstStyle/>
          <a:p>
            <a:r>
              <a:rPr lang="en-US" dirty="0"/>
              <a:t> </a:t>
            </a:r>
          </a:p>
          <a:p>
            <a:r>
              <a:rPr lang="en-US" i="1" dirty="0"/>
              <a:t>Summary and interpretation of the early lacunar stage (Day 11) </a:t>
            </a:r>
            <a:endParaRPr lang="en-US" dirty="0"/>
          </a:p>
          <a:p>
            <a:r>
              <a:rPr lang="en-US" dirty="0"/>
              <a:t>During this </a:t>
            </a:r>
            <a:r>
              <a:rPr lang="en-US" dirty="0" smtClean="0"/>
              <a:t>stage, </a:t>
            </a:r>
            <a:r>
              <a:rPr lang="en-US" dirty="0"/>
              <a:t>clumps of syncytial </a:t>
            </a:r>
            <a:r>
              <a:rPr lang="en-US" dirty="0" err="1"/>
              <a:t>trophoblast</a:t>
            </a:r>
            <a:r>
              <a:rPr lang="en-US" dirty="0"/>
              <a:t> intrude into the underlying expanded endometrial capillaries. They form part of the wall of these structures rather than occluding them. Clefts within the syncytial </a:t>
            </a:r>
            <a:r>
              <a:rPr lang="en-US" dirty="0" err="1"/>
              <a:t>trophoblast</a:t>
            </a:r>
            <a:r>
              <a:rPr lang="en-US" dirty="0"/>
              <a:t> become more numerous, and some of them expand into lacunae partially filled with maternal blood. It appears that it is syncytial </a:t>
            </a:r>
            <a:r>
              <a:rPr lang="en-US" dirty="0" err="1"/>
              <a:t>trophoblast</a:t>
            </a:r>
            <a:r>
              <a:rPr lang="en-US" dirty="0"/>
              <a:t> at this stage that most readily penetrates through the residual basal lamina of the uterine luminal epithelium and into the underlying capillaries. This usually occurs under the central part of the implantation site, where there is little or no plaque reaction, but as the site expands laterally it necessarily encounters plaque. The syncytium lining the lacunae is relatively thin, with well-spaced nuclei and microvilli on the surface towards the maternal blood space. The thinness of the layer, the microvilli, and the well-spaced nuclei contrast with syncytial </a:t>
            </a:r>
            <a:r>
              <a:rPr lang="en-US" dirty="0" err="1"/>
              <a:t>trophoblast</a:t>
            </a:r>
            <a:r>
              <a:rPr lang="en-US" dirty="0"/>
              <a:t> with clustered nuclei and fewer more irregular microvilli that penetrates into the superficial vessels. </a:t>
            </a:r>
          </a:p>
        </p:txBody>
      </p:sp>
      <p:sp>
        <p:nvSpPr>
          <p:cNvPr id="3" name="Rectangle 2"/>
          <p:cNvSpPr/>
          <p:nvPr/>
        </p:nvSpPr>
        <p:spPr>
          <a:xfrm>
            <a:off x="258298" y="4329295"/>
            <a:ext cx="8351618" cy="2308324"/>
          </a:xfrm>
          <a:prstGeom prst="rect">
            <a:avLst/>
          </a:prstGeom>
        </p:spPr>
        <p:txBody>
          <a:bodyPr wrap="square">
            <a:spAutoFit/>
          </a:bodyPr>
          <a:lstStyle/>
          <a:p>
            <a:r>
              <a:rPr lang="en-US" dirty="0"/>
              <a:t>Formation of the embryo: By day 11 a distinct amniotic cavity can be found overlying </a:t>
            </a:r>
            <a:r>
              <a:rPr lang="en-US" dirty="0" err="1"/>
              <a:t>epiblast</a:t>
            </a:r>
            <a:r>
              <a:rPr lang="en-US" dirty="0"/>
              <a:t> cells. The basal lamina under the </a:t>
            </a:r>
            <a:r>
              <a:rPr lang="en-US" dirty="0" err="1"/>
              <a:t>epiblast</a:t>
            </a:r>
            <a:r>
              <a:rPr lang="en-US" dirty="0"/>
              <a:t> is continuous around the amniotic epithelium and onto the </a:t>
            </a:r>
            <a:r>
              <a:rPr lang="en-US" dirty="0" err="1"/>
              <a:t>trophoblast</a:t>
            </a:r>
            <a:r>
              <a:rPr lang="en-US" dirty="0"/>
              <a:t>. An occasional isolated cell appears between the parietal yolk sac, especially adjacent to the ICM, and the </a:t>
            </a:r>
            <a:r>
              <a:rPr lang="en-US" dirty="0" err="1"/>
              <a:t>trophoblast</a:t>
            </a:r>
            <a:r>
              <a:rPr lang="en-US" dirty="0"/>
              <a:t>. These cells generally share cytological characteristics with the overlying endodermal cells, suggesting derivation from endoderm. There is still no well-formed basal lamina under the endoderm but there is a basal lamina underlying </a:t>
            </a:r>
            <a:r>
              <a:rPr lang="en-US" dirty="0" err="1"/>
              <a:t>trophoblast</a:t>
            </a:r>
            <a:r>
              <a:rPr lang="en-US" dirty="0"/>
              <a:t> and therefore between </a:t>
            </a:r>
            <a:r>
              <a:rPr lang="en-US" dirty="0" err="1"/>
              <a:t>trophoblast</a:t>
            </a:r>
            <a:r>
              <a:rPr lang="en-US" dirty="0"/>
              <a:t> and the cells situated between endoderm and </a:t>
            </a:r>
            <a:r>
              <a:rPr lang="en-US" dirty="0" err="1"/>
              <a:t>trophoblast</a:t>
            </a:r>
            <a:r>
              <a:rPr lang="en-US" dirty="0"/>
              <a:t>. </a:t>
            </a:r>
          </a:p>
        </p:txBody>
      </p:sp>
    </p:spTree>
    <p:extLst>
      <p:ext uri="{BB962C8B-B14F-4D97-AF65-F5344CB8AC3E}">
        <p14:creationId xmlns:p14="http://schemas.microsoft.com/office/powerpoint/2010/main" val="1932775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7 ultrason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1" y="484284"/>
            <a:ext cx="3657600" cy="3474720"/>
          </a:xfrm>
          <a:prstGeom prst="rect">
            <a:avLst/>
          </a:prstGeom>
        </p:spPr>
      </p:pic>
      <p:pic>
        <p:nvPicPr>
          <p:cNvPr id="3" name="Picture 2" descr="38 day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9830" y="484284"/>
            <a:ext cx="5144170" cy="3474720"/>
          </a:xfrm>
          <a:prstGeom prst="rect">
            <a:avLst/>
          </a:prstGeom>
        </p:spPr>
      </p:pic>
      <p:sp>
        <p:nvSpPr>
          <p:cNvPr id="4" name="Rectangle 3"/>
          <p:cNvSpPr/>
          <p:nvPr/>
        </p:nvSpPr>
        <p:spPr>
          <a:xfrm>
            <a:off x="1911890" y="37298"/>
            <a:ext cx="4175880" cy="369332"/>
          </a:xfrm>
          <a:prstGeom prst="rect">
            <a:avLst/>
          </a:prstGeom>
        </p:spPr>
        <p:txBody>
          <a:bodyPr wrap="none">
            <a:spAutoFit/>
          </a:bodyPr>
          <a:lstStyle/>
          <a:p>
            <a:r>
              <a:rPr lang="en-US" b="1" dirty="0"/>
              <a:t>Lacunar stage of implantation (day 12-13)</a:t>
            </a:r>
            <a:endParaRPr lang="en-US" dirty="0"/>
          </a:p>
        </p:txBody>
      </p:sp>
      <p:sp>
        <p:nvSpPr>
          <p:cNvPr id="5" name="Rectangle 4"/>
          <p:cNvSpPr/>
          <p:nvPr/>
        </p:nvSpPr>
        <p:spPr>
          <a:xfrm>
            <a:off x="83090" y="4183426"/>
            <a:ext cx="3657600" cy="1200329"/>
          </a:xfrm>
          <a:prstGeom prst="rect">
            <a:avLst/>
          </a:prstGeom>
        </p:spPr>
        <p:txBody>
          <a:bodyPr wrap="square">
            <a:spAutoFit/>
          </a:bodyPr>
          <a:lstStyle/>
          <a:p>
            <a:r>
              <a:rPr lang="en-US" dirty="0" err="1"/>
              <a:t>Ultrasonogram</a:t>
            </a:r>
            <a:r>
              <a:rPr lang="en-US" dirty="0"/>
              <a:t> of a uterus on day 12.</a:t>
            </a:r>
          </a:p>
          <a:p>
            <a:r>
              <a:rPr lang="en-US" dirty="0"/>
              <a:t>The </a:t>
            </a:r>
            <a:r>
              <a:rPr lang="en-US" dirty="0" smtClean="0"/>
              <a:t>implantation site </a:t>
            </a:r>
            <a:r>
              <a:rPr lang="en-US" dirty="0"/>
              <a:t>shows as a small blip in the otherwise closed uterine lumen. </a:t>
            </a:r>
          </a:p>
        </p:txBody>
      </p:sp>
      <p:sp>
        <p:nvSpPr>
          <p:cNvPr id="6" name="Rectangle 5"/>
          <p:cNvSpPr/>
          <p:nvPr/>
        </p:nvSpPr>
        <p:spPr>
          <a:xfrm>
            <a:off x="4244756" y="4183426"/>
            <a:ext cx="4572000" cy="1200329"/>
          </a:xfrm>
          <a:prstGeom prst="rect">
            <a:avLst/>
          </a:prstGeom>
        </p:spPr>
        <p:txBody>
          <a:bodyPr>
            <a:spAutoFit/>
          </a:bodyPr>
          <a:lstStyle/>
          <a:p>
            <a:r>
              <a:rPr lang="en-US" dirty="0"/>
              <a:t>Surface view of a day 12 implantation site. </a:t>
            </a:r>
          </a:p>
          <a:p>
            <a:r>
              <a:rPr lang="en-US" dirty="0"/>
              <a:t>The blood in the lacunae shows </a:t>
            </a:r>
            <a:r>
              <a:rPr lang="en-US" dirty="0" smtClean="0"/>
              <a:t>clearly. A pale region </a:t>
            </a:r>
            <a:r>
              <a:rPr lang="en-US" dirty="0"/>
              <a:t>of edema surrounds the area of implantation. </a:t>
            </a:r>
          </a:p>
        </p:txBody>
      </p:sp>
    </p:spTree>
    <p:extLst>
      <p:ext uri="{BB962C8B-B14F-4D97-AF65-F5344CB8AC3E}">
        <p14:creationId xmlns:p14="http://schemas.microsoft.com/office/powerpoint/2010/main" val="62460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9 day 12 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1" y="204474"/>
            <a:ext cx="4632960" cy="3505200"/>
          </a:xfrm>
          <a:prstGeom prst="rect">
            <a:avLst/>
          </a:prstGeom>
        </p:spPr>
      </p:pic>
      <p:pic>
        <p:nvPicPr>
          <p:cNvPr id="3" name="Picture 2" descr="40 day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249" y="204474"/>
            <a:ext cx="4287139" cy="2879811"/>
          </a:xfrm>
          <a:prstGeom prst="rect">
            <a:avLst/>
          </a:prstGeom>
        </p:spPr>
      </p:pic>
      <p:sp>
        <p:nvSpPr>
          <p:cNvPr id="4" name="Rectangle 3"/>
          <p:cNvSpPr/>
          <p:nvPr/>
        </p:nvSpPr>
        <p:spPr>
          <a:xfrm>
            <a:off x="77191" y="3788046"/>
            <a:ext cx="4572000" cy="1477328"/>
          </a:xfrm>
          <a:prstGeom prst="rect">
            <a:avLst/>
          </a:prstGeom>
        </p:spPr>
        <p:txBody>
          <a:bodyPr>
            <a:spAutoFit/>
          </a:bodyPr>
          <a:lstStyle/>
          <a:p>
            <a:r>
              <a:rPr lang="en-US" dirty="0"/>
              <a:t>Overview section of a day 12 site. </a:t>
            </a:r>
          </a:p>
          <a:p>
            <a:r>
              <a:rPr lang="en-US" dirty="0"/>
              <a:t>The lacunae contain blood but have not expanded. This site penetrates into the endometrium, and is surrounded by substantial plaque at its periphery. </a:t>
            </a:r>
          </a:p>
        </p:txBody>
      </p:sp>
      <p:sp>
        <p:nvSpPr>
          <p:cNvPr id="5" name="Rectangle 4"/>
          <p:cNvSpPr/>
          <p:nvPr/>
        </p:nvSpPr>
        <p:spPr>
          <a:xfrm>
            <a:off x="4796250" y="3252405"/>
            <a:ext cx="4190350" cy="2031325"/>
          </a:xfrm>
          <a:prstGeom prst="rect">
            <a:avLst/>
          </a:prstGeom>
        </p:spPr>
        <p:txBody>
          <a:bodyPr wrap="square">
            <a:spAutoFit/>
          </a:bodyPr>
          <a:lstStyle/>
          <a:p>
            <a:r>
              <a:rPr lang="en-US" dirty="0"/>
              <a:t>Higher magnification of the site in </a:t>
            </a:r>
            <a:r>
              <a:rPr lang="en-US" dirty="0" smtClean="0"/>
              <a:t>micrograph on the left.</a:t>
            </a:r>
            <a:endParaRPr lang="en-US" dirty="0"/>
          </a:p>
          <a:p>
            <a:r>
              <a:rPr lang="en-US" dirty="0"/>
              <a:t>Note that the vessel in the lower left opens into lacunae. The embryo is seen slightly tangentially. Constriction of the primary yolk sac </a:t>
            </a:r>
            <a:r>
              <a:rPr lang="en-US" dirty="0" smtClean="0"/>
              <a:t>(arrows) to </a:t>
            </a:r>
            <a:r>
              <a:rPr lang="en-US" dirty="0"/>
              <a:t>form the small secondary yolk sac is nearly completed. </a:t>
            </a:r>
          </a:p>
        </p:txBody>
      </p:sp>
      <p:cxnSp>
        <p:nvCxnSpPr>
          <p:cNvPr id="6" name="Straight Arrow Connector 5"/>
          <p:cNvCxnSpPr/>
          <p:nvPr/>
        </p:nvCxnSpPr>
        <p:spPr>
          <a:xfrm>
            <a:off x="5660571" y="508000"/>
            <a:ext cx="979014" cy="2298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H="1">
            <a:off x="7184572" y="508000"/>
            <a:ext cx="865318" cy="2298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80016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A cytokera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2" y="152400"/>
            <a:ext cx="2743200" cy="4017264"/>
          </a:xfrm>
          <a:prstGeom prst="rect">
            <a:avLst/>
          </a:prstGeom>
        </p:spPr>
      </p:pic>
      <p:pic>
        <p:nvPicPr>
          <p:cNvPr id="3" name="Picture 2" descr="41B factor VI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145" y="178235"/>
            <a:ext cx="2743200" cy="3785616"/>
          </a:xfrm>
          <a:prstGeom prst="rect">
            <a:avLst/>
          </a:prstGeom>
        </p:spPr>
      </p:pic>
      <p:pic>
        <p:nvPicPr>
          <p:cNvPr id="4" name="Picture 3" descr="41C pp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066" y="152400"/>
            <a:ext cx="2743200" cy="3864864"/>
          </a:xfrm>
          <a:prstGeom prst="rect">
            <a:avLst/>
          </a:prstGeom>
        </p:spPr>
      </p:pic>
      <p:sp>
        <p:nvSpPr>
          <p:cNvPr id="5" name="Rectangle 4"/>
          <p:cNvSpPr/>
          <p:nvPr/>
        </p:nvSpPr>
        <p:spPr>
          <a:xfrm>
            <a:off x="0" y="4169664"/>
            <a:ext cx="2927048" cy="2031325"/>
          </a:xfrm>
          <a:prstGeom prst="rect">
            <a:avLst/>
          </a:prstGeom>
        </p:spPr>
        <p:txBody>
          <a:bodyPr wrap="square">
            <a:spAutoFit/>
          </a:bodyPr>
          <a:lstStyle/>
          <a:p>
            <a:r>
              <a:rPr lang="en-US" dirty="0"/>
              <a:t>Cytokeratin </a:t>
            </a:r>
            <a:r>
              <a:rPr lang="en-US" dirty="0" err="1"/>
              <a:t>immunostaining</a:t>
            </a:r>
            <a:r>
              <a:rPr lang="en-US" dirty="0"/>
              <a:t> of a day 12 site.</a:t>
            </a:r>
          </a:p>
          <a:p>
            <a:r>
              <a:rPr lang="en-US" dirty="0"/>
              <a:t>The embryo, </a:t>
            </a:r>
            <a:r>
              <a:rPr lang="en-US" dirty="0" err="1"/>
              <a:t>trophoblast</a:t>
            </a:r>
            <a:r>
              <a:rPr lang="en-US" dirty="0"/>
              <a:t>, plaque cells and gland cells are stained. </a:t>
            </a:r>
            <a:r>
              <a:rPr lang="en-US" dirty="0" err="1"/>
              <a:t>Cytotrophoblast</a:t>
            </a:r>
            <a:r>
              <a:rPr lang="en-US" dirty="0"/>
              <a:t> cells have invaded into an endometrial artery (arrows). </a:t>
            </a:r>
          </a:p>
        </p:txBody>
      </p:sp>
      <p:sp>
        <p:nvSpPr>
          <p:cNvPr id="6" name="Rectangle 5"/>
          <p:cNvSpPr/>
          <p:nvPr/>
        </p:nvSpPr>
        <p:spPr>
          <a:xfrm>
            <a:off x="3212145" y="4067185"/>
            <a:ext cx="2743200" cy="1754327"/>
          </a:xfrm>
          <a:prstGeom prst="rect">
            <a:avLst/>
          </a:prstGeom>
        </p:spPr>
        <p:txBody>
          <a:bodyPr wrap="square">
            <a:spAutoFit/>
          </a:bodyPr>
          <a:lstStyle/>
          <a:p>
            <a:r>
              <a:rPr lang="en-US" dirty="0"/>
              <a:t>An extremely superficial day 12 site. </a:t>
            </a:r>
          </a:p>
          <a:p>
            <a:r>
              <a:rPr lang="en-US" dirty="0"/>
              <a:t>The endothelial of the endometrial blood vessels has been </a:t>
            </a:r>
            <a:r>
              <a:rPr lang="en-US" dirty="0" err="1"/>
              <a:t>immunostained</a:t>
            </a:r>
            <a:r>
              <a:rPr lang="en-US" dirty="0"/>
              <a:t> for factor VIII. </a:t>
            </a:r>
          </a:p>
        </p:txBody>
      </p:sp>
      <p:sp>
        <p:nvSpPr>
          <p:cNvPr id="7" name="Rectangle 6"/>
          <p:cNvSpPr/>
          <p:nvPr/>
        </p:nvSpPr>
        <p:spPr>
          <a:xfrm>
            <a:off x="6271066" y="4124468"/>
            <a:ext cx="2743200" cy="1754327"/>
          </a:xfrm>
          <a:prstGeom prst="rect">
            <a:avLst/>
          </a:prstGeom>
        </p:spPr>
        <p:txBody>
          <a:bodyPr wrap="square">
            <a:spAutoFit/>
          </a:bodyPr>
          <a:lstStyle/>
          <a:p>
            <a:r>
              <a:rPr lang="en-US" dirty="0"/>
              <a:t>The same day 12 site </a:t>
            </a:r>
            <a:r>
              <a:rPr lang="en-US" dirty="0" err="1"/>
              <a:t>immunostained</a:t>
            </a:r>
            <a:r>
              <a:rPr lang="en-US" dirty="0"/>
              <a:t> for </a:t>
            </a:r>
            <a:r>
              <a:rPr lang="en-US" dirty="0" err="1"/>
              <a:t>glycodelin</a:t>
            </a:r>
            <a:r>
              <a:rPr lang="en-US" dirty="0"/>
              <a:t> (PP14).</a:t>
            </a:r>
          </a:p>
          <a:p>
            <a:r>
              <a:rPr lang="en-US" dirty="0"/>
              <a:t>The distribution of endometrial glands is shown. </a:t>
            </a:r>
          </a:p>
        </p:txBody>
      </p:sp>
      <p:cxnSp>
        <p:nvCxnSpPr>
          <p:cNvPr id="8" name="Straight Arrow Connector 7"/>
          <p:cNvCxnSpPr/>
          <p:nvPr/>
        </p:nvCxnSpPr>
        <p:spPr>
          <a:xfrm flipH="1" flipV="1">
            <a:off x="1414441" y="1669143"/>
            <a:ext cx="653144" cy="4662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133048" y="1838476"/>
            <a:ext cx="725714" cy="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3397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A cytokera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2" y="219411"/>
            <a:ext cx="4376525" cy="2873284"/>
          </a:xfrm>
          <a:prstGeom prst="rect">
            <a:avLst/>
          </a:prstGeom>
        </p:spPr>
      </p:pic>
      <p:pic>
        <p:nvPicPr>
          <p:cNvPr id="4" name="Picture 3" descr="42B S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071" y="219411"/>
            <a:ext cx="4417417" cy="3210839"/>
          </a:xfrm>
          <a:prstGeom prst="rect">
            <a:avLst/>
          </a:prstGeom>
        </p:spPr>
      </p:pic>
      <p:sp>
        <p:nvSpPr>
          <p:cNvPr id="6" name="Rectangle 5"/>
          <p:cNvSpPr/>
          <p:nvPr/>
        </p:nvSpPr>
        <p:spPr>
          <a:xfrm>
            <a:off x="83962" y="3344049"/>
            <a:ext cx="3762324" cy="1200329"/>
          </a:xfrm>
          <a:prstGeom prst="rect">
            <a:avLst/>
          </a:prstGeom>
        </p:spPr>
        <p:txBody>
          <a:bodyPr wrap="square">
            <a:spAutoFit/>
          </a:bodyPr>
          <a:lstStyle/>
          <a:p>
            <a:r>
              <a:rPr lang="en-US" dirty="0"/>
              <a:t>An </a:t>
            </a:r>
            <a:r>
              <a:rPr lang="en-US" dirty="0" err="1"/>
              <a:t>enlargment</a:t>
            </a:r>
            <a:r>
              <a:rPr lang="en-US" dirty="0"/>
              <a:t> of a section shown on the previous slide</a:t>
            </a:r>
          </a:p>
          <a:p>
            <a:r>
              <a:rPr lang="en-US" dirty="0"/>
              <a:t>Cytokeratin </a:t>
            </a:r>
            <a:r>
              <a:rPr lang="en-US" dirty="0" err="1"/>
              <a:t>immunostains</a:t>
            </a:r>
            <a:r>
              <a:rPr lang="en-US" dirty="0"/>
              <a:t> all epithelial elements. </a:t>
            </a:r>
          </a:p>
        </p:txBody>
      </p:sp>
      <p:sp>
        <p:nvSpPr>
          <p:cNvPr id="7" name="Rectangle 6"/>
          <p:cNvSpPr/>
          <p:nvPr/>
        </p:nvSpPr>
        <p:spPr>
          <a:xfrm>
            <a:off x="4615071" y="3667214"/>
            <a:ext cx="4139226" cy="1754327"/>
          </a:xfrm>
          <a:prstGeom prst="rect">
            <a:avLst/>
          </a:prstGeom>
        </p:spPr>
        <p:txBody>
          <a:bodyPr wrap="square">
            <a:spAutoFit/>
          </a:bodyPr>
          <a:lstStyle/>
          <a:p>
            <a:r>
              <a:rPr lang="en-US" dirty="0"/>
              <a:t>Same site </a:t>
            </a:r>
            <a:r>
              <a:rPr lang="en-US" dirty="0" err="1"/>
              <a:t>immunostained</a:t>
            </a:r>
            <a:r>
              <a:rPr lang="en-US" dirty="0"/>
              <a:t> for SP1.</a:t>
            </a:r>
          </a:p>
          <a:p>
            <a:r>
              <a:rPr lang="en-US" dirty="0"/>
              <a:t>Pregnancy specific beta-1 immunoglobulin demonstrates the distribution of </a:t>
            </a:r>
            <a:r>
              <a:rPr lang="en-US" dirty="0" smtClean="0"/>
              <a:t>syncytial </a:t>
            </a:r>
            <a:r>
              <a:rPr lang="en-US" dirty="0" err="1" smtClean="0"/>
              <a:t>trophoblast</a:t>
            </a:r>
            <a:r>
              <a:rPr lang="en-US" dirty="0"/>
              <a:t>, and consequently outlines the lacunar aspect of the implantation site. </a:t>
            </a:r>
          </a:p>
        </p:txBody>
      </p:sp>
    </p:spTree>
    <p:extLst>
      <p:ext uri="{BB962C8B-B14F-4D97-AF65-F5344CB8AC3E}">
        <p14:creationId xmlns:p14="http://schemas.microsoft.com/office/powerpoint/2010/main" val="2864111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C DB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7572"/>
            <a:ext cx="4538977" cy="2827134"/>
          </a:xfrm>
          <a:prstGeom prst="rect">
            <a:avLst/>
          </a:prstGeom>
        </p:spPr>
      </p:pic>
      <p:pic>
        <p:nvPicPr>
          <p:cNvPr id="3" name="Picture 2" descr="42E NC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048" y="0"/>
            <a:ext cx="4438952" cy="3304332"/>
          </a:xfrm>
          <a:prstGeom prst="rect">
            <a:avLst/>
          </a:prstGeom>
        </p:spPr>
      </p:pic>
      <p:pic>
        <p:nvPicPr>
          <p:cNvPr id="4" name="Picture 3" descr="42D viment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28036"/>
            <a:ext cx="4267200" cy="3029964"/>
          </a:xfrm>
          <a:prstGeom prst="rect">
            <a:avLst/>
          </a:prstGeom>
        </p:spPr>
      </p:pic>
      <p:sp>
        <p:nvSpPr>
          <p:cNvPr id="5" name="Rectangle 4"/>
          <p:cNvSpPr/>
          <p:nvPr/>
        </p:nvSpPr>
        <p:spPr>
          <a:xfrm>
            <a:off x="0" y="2904706"/>
            <a:ext cx="4498940" cy="923330"/>
          </a:xfrm>
          <a:prstGeom prst="rect">
            <a:avLst/>
          </a:prstGeom>
        </p:spPr>
        <p:txBody>
          <a:bodyPr wrap="square">
            <a:spAutoFit/>
          </a:bodyPr>
          <a:lstStyle/>
          <a:p>
            <a:r>
              <a:rPr lang="en-US" dirty="0"/>
              <a:t>Same site stained with the </a:t>
            </a:r>
            <a:r>
              <a:rPr lang="en-US" dirty="0" err="1"/>
              <a:t>lectin</a:t>
            </a:r>
            <a:r>
              <a:rPr lang="en-US" dirty="0"/>
              <a:t> DBA.</a:t>
            </a:r>
          </a:p>
          <a:p>
            <a:r>
              <a:rPr lang="en-US" dirty="0"/>
              <a:t>This </a:t>
            </a:r>
            <a:r>
              <a:rPr lang="en-US" dirty="0" err="1"/>
              <a:t>lectin</a:t>
            </a:r>
            <a:r>
              <a:rPr lang="en-US" dirty="0"/>
              <a:t> shows the distribution of the plaque cells. </a:t>
            </a:r>
          </a:p>
        </p:txBody>
      </p:sp>
      <p:sp>
        <p:nvSpPr>
          <p:cNvPr id="6" name="Rectangle 5"/>
          <p:cNvSpPr/>
          <p:nvPr/>
        </p:nvSpPr>
        <p:spPr>
          <a:xfrm>
            <a:off x="4498940" y="5829830"/>
            <a:ext cx="4572000" cy="923330"/>
          </a:xfrm>
          <a:prstGeom prst="rect">
            <a:avLst/>
          </a:prstGeom>
        </p:spPr>
        <p:txBody>
          <a:bodyPr>
            <a:spAutoFit/>
          </a:bodyPr>
          <a:lstStyle/>
          <a:p>
            <a:r>
              <a:rPr lang="en-US" dirty="0"/>
              <a:t>Site  </a:t>
            </a:r>
            <a:r>
              <a:rPr lang="en-US" dirty="0" err="1"/>
              <a:t>immunostained</a:t>
            </a:r>
            <a:r>
              <a:rPr lang="en-US" dirty="0"/>
              <a:t> with </a:t>
            </a:r>
            <a:r>
              <a:rPr lang="en-US" dirty="0" err="1"/>
              <a:t>vimentin</a:t>
            </a:r>
            <a:r>
              <a:rPr lang="en-US" dirty="0"/>
              <a:t> antibody.</a:t>
            </a:r>
          </a:p>
          <a:p>
            <a:r>
              <a:rPr lang="en-US" dirty="0"/>
              <a:t>This antibody shows the distribution of endometrial fibroblasts </a:t>
            </a:r>
          </a:p>
        </p:txBody>
      </p:sp>
      <p:sp>
        <p:nvSpPr>
          <p:cNvPr id="7" name="Rectangle 6"/>
          <p:cNvSpPr/>
          <p:nvPr/>
        </p:nvSpPr>
        <p:spPr>
          <a:xfrm>
            <a:off x="4782810" y="3352616"/>
            <a:ext cx="4361190" cy="2031325"/>
          </a:xfrm>
          <a:prstGeom prst="rect">
            <a:avLst/>
          </a:prstGeom>
        </p:spPr>
        <p:txBody>
          <a:bodyPr wrap="square">
            <a:spAutoFit/>
          </a:bodyPr>
          <a:lstStyle/>
          <a:p>
            <a:r>
              <a:rPr lang="en-US" dirty="0"/>
              <a:t>Site  </a:t>
            </a:r>
            <a:r>
              <a:rPr lang="en-US" dirty="0" err="1"/>
              <a:t>immunostained</a:t>
            </a:r>
            <a:r>
              <a:rPr lang="en-US" dirty="0"/>
              <a:t> for NCAM.</a:t>
            </a:r>
          </a:p>
          <a:p>
            <a:r>
              <a:rPr lang="en-US" dirty="0"/>
              <a:t>This antibody labels the surface of the invasive </a:t>
            </a:r>
            <a:r>
              <a:rPr lang="en-US" dirty="0" err="1"/>
              <a:t>cytotrophoblast</a:t>
            </a:r>
            <a:r>
              <a:rPr lang="en-US" dirty="0"/>
              <a:t> cells. Note that these cells </a:t>
            </a:r>
            <a:r>
              <a:rPr lang="en-US" dirty="0" smtClean="0"/>
              <a:t>are </a:t>
            </a:r>
            <a:r>
              <a:rPr lang="en-US" dirty="0"/>
              <a:t>at the </a:t>
            </a:r>
            <a:r>
              <a:rPr lang="en-US" dirty="0" smtClean="0"/>
              <a:t>front of </a:t>
            </a:r>
            <a:r>
              <a:rPr lang="en-US" dirty="0"/>
              <a:t>the implantation site and extend into the arterioles in the underlying endometrium (arrows). </a:t>
            </a:r>
          </a:p>
        </p:txBody>
      </p:sp>
      <p:cxnSp>
        <p:nvCxnSpPr>
          <p:cNvPr id="8" name="Straight Arrow Connector 7"/>
          <p:cNvCxnSpPr/>
          <p:nvPr/>
        </p:nvCxnSpPr>
        <p:spPr>
          <a:xfrm>
            <a:off x="5200952" y="2305188"/>
            <a:ext cx="858763" cy="5995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flipH="1" flipV="1">
            <a:off x="7001977" y="2305189"/>
            <a:ext cx="690594" cy="5995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40722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A cytokerat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19" y="0"/>
            <a:ext cx="3742944" cy="5486400"/>
          </a:xfrm>
          <a:prstGeom prst="rect">
            <a:avLst/>
          </a:prstGeom>
        </p:spPr>
      </p:pic>
      <p:pic>
        <p:nvPicPr>
          <p:cNvPr id="3" name="Picture 2" descr="43B viment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603" y="0"/>
            <a:ext cx="3724656" cy="5486400"/>
          </a:xfrm>
          <a:prstGeom prst="rect">
            <a:avLst/>
          </a:prstGeom>
        </p:spPr>
      </p:pic>
      <p:sp>
        <p:nvSpPr>
          <p:cNvPr id="4" name="Rectangle 3"/>
          <p:cNvSpPr/>
          <p:nvPr/>
        </p:nvSpPr>
        <p:spPr>
          <a:xfrm>
            <a:off x="0" y="5380672"/>
            <a:ext cx="4607422" cy="1477328"/>
          </a:xfrm>
          <a:prstGeom prst="rect">
            <a:avLst/>
          </a:prstGeom>
        </p:spPr>
        <p:txBody>
          <a:bodyPr wrap="square">
            <a:spAutoFit/>
          </a:bodyPr>
          <a:lstStyle/>
          <a:p>
            <a:r>
              <a:rPr lang="en-US" dirty="0"/>
              <a:t>Margin of </a:t>
            </a:r>
            <a:r>
              <a:rPr lang="en-US" dirty="0" smtClean="0"/>
              <a:t>a site </a:t>
            </a:r>
            <a:r>
              <a:rPr lang="en-US" dirty="0" err="1"/>
              <a:t>immunostained</a:t>
            </a:r>
            <a:r>
              <a:rPr lang="en-US" dirty="0"/>
              <a:t> for cytokeratin. </a:t>
            </a:r>
            <a:r>
              <a:rPr lang="en-US" dirty="0" smtClean="0"/>
              <a:t>In </a:t>
            </a:r>
            <a:r>
              <a:rPr lang="en-US" dirty="0"/>
              <a:t>addition to </a:t>
            </a:r>
            <a:r>
              <a:rPr lang="en-US" dirty="0" err="1"/>
              <a:t>trophoblast</a:t>
            </a:r>
            <a:r>
              <a:rPr lang="en-US" dirty="0"/>
              <a:t> </a:t>
            </a:r>
            <a:r>
              <a:rPr lang="en-US" dirty="0" smtClean="0"/>
              <a:t>and </a:t>
            </a:r>
            <a:r>
              <a:rPr lang="en-US" dirty="0"/>
              <a:t>plaque cells</a:t>
            </a:r>
            <a:r>
              <a:rPr lang="en-US" dirty="0" smtClean="0"/>
              <a:t>, </a:t>
            </a:r>
            <a:r>
              <a:rPr lang="en-US" dirty="0"/>
              <a:t>fetal </a:t>
            </a:r>
            <a:r>
              <a:rPr lang="en-US" dirty="0" err="1"/>
              <a:t>mesenchymal</a:t>
            </a:r>
            <a:r>
              <a:rPr lang="en-US" dirty="0"/>
              <a:t> cells which are derived from the primary endoderm of the yolk sac are also stained. </a:t>
            </a:r>
          </a:p>
        </p:txBody>
      </p:sp>
      <p:sp>
        <p:nvSpPr>
          <p:cNvPr id="5" name="Rectangle 4"/>
          <p:cNvSpPr/>
          <p:nvPr/>
        </p:nvSpPr>
        <p:spPr>
          <a:xfrm>
            <a:off x="4691384" y="5380672"/>
            <a:ext cx="4572000" cy="1477328"/>
          </a:xfrm>
          <a:prstGeom prst="rect">
            <a:avLst/>
          </a:prstGeom>
        </p:spPr>
        <p:txBody>
          <a:bodyPr>
            <a:spAutoFit/>
          </a:bodyPr>
          <a:lstStyle/>
          <a:p>
            <a:r>
              <a:rPr lang="en-US" dirty="0"/>
              <a:t>A</a:t>
            </a:r>
            <a:r>
              <a:rPr lang="en-US" dirty="0" smtClean="0"/>
              <a:t>djacent section </a:t>
            </a:r>
            <a:r>
              <a:rPr lang="en-US" dirty="0" err="1"/>
              <a:t>immunostained</a:t>
            </a:r>
            <a:r>
              <a:rPr lang="en-US" dirty="0"/>
              <a:t> for </a:t>
            </a:r>
            <a:r>
              <a:rPr lang="en-US" dirty="0" err="1"/>
              <a:t>vimentin</a:t>
            </a:r>
            <a:r>
              <a:rPr lang="en-US" dirty="0"/>
              <a:t>. </a:t>
            </a:r>
          </a:p>
          <a:p>
            <a:r>
              <a:rPr lang="en-US" dirty="0"/>
              <a:t>Note the fibroblasts and endothelial cells between </a:t>
            </a:r>
            <a:r>
              <a:rPr lang="en-US" dirty="0" smtClean="0"/>
              <a:t>strands </a:t>
            </a:r>
            <a:r>
              <a:rPr lang="en-US" dirty="0"/>
              <a:t>of </a:t>
            </a:r>
            <a:r>
              <a:rPr lang="en-US" dirty="0" smtClean="0"/>
              <a:t>plaque cells, </a:t>
            </a:r>
            <a:r>
              <a:rPr lang="en-US" dirty="0"/>
              <a:t>and the staining of </a:t>
            </a:r>
            <a:r>
              <a:rPr lang="en-US" dirty="0" err="1"/>
              <a:t>mesenchymal</a:t>
            </a:r>
            <a:r>
              <a:rPr lang="en-US" dirty="0"/>
              <a:t> cells lining the </a:t>
            </a:r>
            <a:r>
              <a:rPr lang="en-US" dirty="0" err="1"/>
              <a:t>trophoblast</a:t>
            </a:r>
            <a:r>
              <a:rPr lang="en-US" dirty="0"/>
              <a:t>. </a:t>
            </a:r>
          </a:p>
        </p:txBody>
      </p:sp>
    </p:spTree>
    <p:extLst>
      <p:ext uri="{BB962C8B-B14F-4D97-AF65-F5344CB8AC3E}">
        <p14:creationId xmlns:p14="http://schemas.microsoft.com/office/powerpoint/2010/main" val="224579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implantation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522"/>
            <a:ext cx="3307080" cy="2462784"/>
          </a:xfrm>
          <a:prstGeom prst="rect">
            <a:avLst/>
          </a:prstGeom>
        </p:spPr>
      </p:pic>
      <p:pic>
        <p:nvPicPr>
          <p:cNvPr id="4" name="Picture 3" descr="6 implantationp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1056" y="386522"/>
            <a:ext cx="3742944" cy="5017008"/>
          </a:xfrm>
          <a:prstGeom prst="rect">
            <a:avLst/>
          </a:prstGeom>
        </p:spPr>
      </p:pic>
      <p:pic>
        <p:nvPicPr>
          <p:cNvPr id="3" name="Picture 2" descr="5.1 9.5 d new 2  ppt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06502" y="1144729"/>
            <a:ext cx="3003163" cy="2636110"/>
          </a:xfrm>
          <a:prstGeom prst="rect">
            <a:avLst/>
          </a:prstGeom>
        </p:spPr>
      </p:pic>
      <p:sp>
        <p:nvSpPr>
          <p:cNvPr id="5" name="Rectangle 4"/>
          <p:cNvSpPr/>
          <p:nvPr/>
        </p:nvSpPr>
        <p:spPr>
          <a:xfrm>
            <a:off x="2670445" y="0"/>
            <a:ext cx="3626413" cy="369332"/>
          </a:xfrm>
          <a:prstGeom prst="rect">
            <a:avLst/>
          </a:prstGeom>
        </p:spPr>
        <p:txBody>
          <a:bodyPr wrap="none">
            <a:spAutoFit/>
          </a:bodyPr>
          <a:lstStyle/>
          <a:p>
            <a:r>
              <a:rPr lang="en-US" b="1" dirty="0"/>
              <a:t>The first day of implantation (day 9)</a:t>
            </a:r>
            <a:endParaRPr lang="en-US" dirty="0"/>
          </a:p>
        </p:txBody>
      </p:sp>
      <p:sp>
        <p:nvSpPr>
          <p:cNvPr id="6" name="Rectangle 5"/>
          <p:cNvSpPr/>
          <p:nvPr/>
        </p:nvSpPr>
        <p:spPr>
          <a:xfrm>
            <a:off x="6539" y="2871392"/>
            <a:ext cx="2799963" cy="2308324"/>
          </a:xfrm>
          <a:prstGeom prst="rect">
            <a:avLst/>
          </a:prstGeom>
        </p:spPr>
        <p:txBody>
          <a:bodyPr wrap="square">
            <a:spAutoFit/>
          </a:bodyPr>
          <a:lstStyle/>
          <a:p>
            <a:r>
              <a:rPr lang="en-US" dirty="0"/>
              <a:t>Surface view of an implantation site on day 9.5.</a:t>
            </a:r>
          </a:p>
          <a:p>
            <a:r>
              <a:rPr lang="en-US" dirty="0"/>
              <a:t>The blastocyst was not visible until the surrounding uterus began to darken during </a:t>
            </a:r>
            <a:r>
              <a:rPr lang="en-US" dirty="0" err="1"/>
              <a:t>postfixation</a:t>
            </a:r>
            <a:r>
              <a:rPr lang="en-US" dirty="0"/>
              <a:t> with osmium. </a:t>
            </a:r>
          </a:p>
        </p:txBody>
      </p:sp>
      <p:sp>
        <p:nvSpPr>
          <p:cNvPr id="7" name="Rectangle 6"/>
          <p:cNvSpPr/>
          <p:nvPr/>
        </p:nvSpPr>
        <p:spPr>
          <a:xfrm>
            <a:off x="2927980" y="3821298"/>
            <a:ext cx="2606879" cy="1200329"/>
          </a:xfrm>
          <a:prstGeom prst="rect">
            <a:avLst/>
          </a:prstGeom>
        </p:spPr>
        <p:txBody>
          <a:bodyPr wrap="square">
            <a:spAutoFit/>
          </a:bodyPr>
          <a:lstStyle/>
          <a:p>
            <a:r>
              <a:rPr lang="en-US" dirty="0"/>
              <a:t>Lateral view. </a:t>
            </a:r>
            <a:endParaRPr lang="en-US" dirty="0" smtClean="0"/>
          </a:p>
          <a:p>
            <a:r>
              <a:rPr lang="en-US" dirty="0" smtClean="0"/>
              <a:t>The </a:t>
            </a:r>
            <a:r>
              <a:rPr lang="en-US" dirty="0"/>
              <a:t>blastocyst had been pulled up from a depression. </a:t>
            </a:r>
          </a:p>
        </p:txBody>
      </p:sp>
      <p:sp>
        <p:nvSpPr>
          <p:cNvPr id="8" name="Rectangle 7"/>
          <p:cNvSpPr/>
          <p:nvPr/>
        </p:nvSpPr>
        <p:spPr>
          <a:xfrm>
            <a:off x="3307080" y="5380672"/>
            <a:ext cx="5836920" cy="1477328"/>
          </a:xfrm>
          <a:prstGeom prst="rect">
            <a:avLst/>
          </a:prstGeom>
        </p:spPr>
        <p:txBody>
          <a:bodyPr wrap="square">
            <a:spAutoFit/>
          </a:bodyPr>
          <a:lstStyle/>
          <a:p>
            <a:r>
              <a:rPr lang="en-US" dirty="0"/>
              <a:t>Section of the same site.</a:t>
            </a:r>
          </a:p>
          <a:p>
            <a:r>
              <a:rPr lang="en-US" dirty="0"/>
              <a:t>Syncytial </a:t>
            </a:r>
            <a:r>
              <a:rPr lang="en-US" dirty="0" err="1" smtClean="0"/>
              <a:t>trophoblast</a:t>
            </a:r>
            <a:r>
              <a:rPr lang="en-US" dirty="0" smtClean="0"/>
              <a:t> </a:t>
            </a:r>
            <a:r>
              <a:rPr lang="en-US" dirty="0"/>
              <a:t>extends into the layer of columnar cells lining the uterine lumen. It only extends to the basement membrane</a:t>
            </a:r>
            <a:r>
              <a:rPr lang="en-US" dirty="0" smtClean="0"/>
              <a:t>.  Note the radial arrangement of the inner cell mass cells. </a:t>
            </a:r>
            <a:endParaRPr lang="en-US" dirty="0"/>
          </a:p>
        </p:txBody>
      </p:sp>
    </p:spTree>
    <p:extLst>
      <p:ext uri="{BB962C8B-B14F-4D97-AF65-F5344CB8AC3E}">
        <p14:creationId xmlns:p14="http://schemas.microsoft.com/office/powerpoint/2010/main" val="2260586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4A day 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419" y="0"/>
            <a:ext cx="3602736" cy="5486400"/>
          </a:xfrm>
          <a:prstGeom prst="rect">
            <a:avLst/>
          </a:prstGeom>
        </p:spPr>
      </p:pic>
      <p:pic>
        <p:nvPicPr>
          <p:cNvPr id="3" name="Picture 2" descr="44B day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343" y="0"/>
            <a:ext cx="3602736" cy="5486400"/>
          </a:xfrm>
          <a:prstGeom prst="rect">
            <a:avLst/>
          </a:prstGeom>
        </p:spPr>
      </p:pic>
      <p:sp>
        <p:nvSpPr>
          <p:cNvPr id="4" name="Rectangle 3"/>
          <p:cNvSpPr/>
          <p:nvPr/>
        </p:nvSpPr>
        <p:spPr>
          <a:xfrm>
            <a:off x="178419" y="5698413"/>
            <a:ext cx="3694334" cy="646331"/>
          </a:xfrm>
          <a:prstGeom prst="rect">
            <a:avLst/>
          </a:prstGeom>
        </p:spPr>
        <p:txBody>
          <a:bodyPr wrap="square">
            <a:spAutoFit/>
          </a:bodyPr>
          <a:lstStyle/>
          <a:p>
            <a:r>
              <a:rPr lang="en-US" dirty="0"/>
              <a:t>Continuity of the dilated superficial vessels with the lacunae, day 12.</a:t>
            </a:r>
          </a:p>
        </p:txBody>
      </p:sp>
      <p:sp>
        <p:nvSpPr>
          <p:cNvPr id="5" name="Rectangle 4"/>
          <p:cNvSpPr/>
          <p:nvPr/>
        </p:nvSpPr>
        <p:spPr>
          <a:xfrm>
            <a:off x="4380342" y="5698413"/>
            <a:ext cx="4316133" cy="923330"/>
          </a:xfrm>
          <a:prstGeom prst="rect">
            <a:avLst/>
          </a:prstGeom>
        </p:spPr>
        <p:txBody>
          <a:bodyPr wrap="square">
            <a:spAutoFit/>
          </a:bodyPr>
          <a:lstStyle/>
          <a:p>
            <a:r>
              <a:rPr lang="en-US" dirty="0"/>
              <a:t>Higher magnification of  vessel continuity with the </a:t>
            </a:r>
            <a:r>
              <a:rPr lang="en-US" dirty="0" smtClean="0"/>
              <a:t>lacuna. Syncytial masses partially restrict the region of confluence.  </a:t>
            </a:r>
            <a:endParaRPr lang="en-US" dirty="0"/>
          </a:p>
        </p:txBody>
      </p:sp>
    </p:spTree>
    <p:extLst>
      <p:ext uri="{BB962C8B-B14F-4D97-AF65-F5344CB8AC3E}">
        <p14:creationId xmlns:p14="http://schemas.microsoft.com/office/powerpoint/2010/main" val="2326940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A day 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91840" cy="2602992"/>
          </a:xfrm>
          <a:prstGeom prst="rect">
            <a:avLst/>
          </a:prstGeom>
        </p:spPr>
      </p:pic>
      <p:pic>
        <p:nvPicPr>
          <p:cNvPr id="3" name="Picture 2" descr="45B day 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7" y="3980325"/>
            <a:ext cx="3566160" cy="1932432"/>
          </a:xfrm>
          <a:prstGeom prst="rect">
            <a:avLst/>
          </a:prstGeom>
        </p:spPr>
      </p:pic>
      <p:pic>
        <p:nvPicPr>
          <p:cNvPr id="4" name="Picture 3" descr="45C day 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3729" y="0"/>
            <a:ext cx="3907414" cy="5803758"/>
          </a:xfrm>
          <a:prstGeom prst="rect">
            <a:avLst/>
          </a:prstGeom>
        </p:spPr>
      </p:pic>
      <p:sp>
        <p:nvSpPr>
          <p:cNvPr id="5" name="Rectangle 4"/>
          <p:cNvSpPr/>
          <p:nvPr/>
        </p:nvSpPr>
        <p:spPr>
          <a:xfrm>
            <a:off x="0" y="2480410"/>
            <a:ext cx="4572000" cy="1477328"/>
          </a:xfrm>
          <a:prstGeom prst="rect">
            <a:avLst/>
          </a:prstGeom>
        </p:spPr>
        <p:txBody>
          <a:bodyPr>
            <a:spAutoFit/>
          </a:bodyPr>
          <a:lstStyle/>
          <a:p>
            <a:r>
              <a:rPr lang="en-US" dirty="0"/>
              <a:t>View of intact day 12 implantation site. </a:t>
            </a:r>
          </a:p>
          <a:p>
            <a:r>
              <a:rPr lang="en-US" dirty="0"/>
              <a:t>The lacunar region is a faint pink region. The inner cell mass is in the center, and a thickening of the </a:t>
            </a:r>
            <a:r>
              <a:rPr lang="en-US" dirty="0" err="1"/>
              <a:t>abembryonic</a:t>
            </a:r>
            <a:r>
              <a:rPr lang="en-US" dirty="0"/>
              <a:t> </a:t>
            </a:r>
            <a:r>
              <a:rPr lang="en-US" dirty="0" err="1"/>
              <a:t>trophoblast</a:t>
            </a:r>
            <a:r>
              <a:rPr lang="en-US" dirty="0"/>
              <a:t> is apparent. </a:t>
            </a:r>
          </a:p>
        </p:txBody>
      </p:sp>
      <p:sp>
        <p:nvSpPr>
          <p:cNvPr id="6" name="Rectangle 5"/>
          <p:cNvSpPr/>
          <p:nvPr/>
        </p:nvSpPr>
        <p:spPr>
          <a:xfrm>
            <a:off x="73467" y="5912757"/>
            <a:ext cx="4572000" cy="923330"/>
          </a:xfrm>
          <a:prstGeom prst="rect">
            <a:avLst/>
          </a:prstGeom>
        </p:spPr>
        <p:txBody>
          <a:bodyPr>
            <a:spAutoFit/>
          </a:bodyPr>
          <a:lstStyle/>
          <a:p>
            <a:r>
              <a:rPr lang="en-US" dirty="0"/>
              <a:t>Sectioned block of the site .</a:t>
            </a:r>
          </a:p>
          <a:p>
            <a:r>
              <a:rPr lang="en-US" dirty="0"/>
              <a:t>The embryo and amnion are clearly visible, as is the thickened </a:t>
            </a:r>
            <a:r>
              <a:rPr lang="en-US" dirty="0" err="1"/>
              <a:t>abembryonic</a:t>
            </a:r>
            <a:r>
              <a:rPr lang="en-US" dirty="0"/>
              <a:t> </a:t>
            </a:r>
            <a:r>
              <a:rPr lang="en-US" dirty="0" err="1"/>
              <a:t>trophoblast</a:t>
            </a:r>
            <a:r>
              <a:rPr lang="en-US" dirty="0"/>
              <a:t>. </a:t>
            </a:r>
          </a:p>
        </p:txBody>
      </p:sp>
      <p:sp>
        <p:nvSpPr>
          <p:cNvPr id="7" name="Rectangle 6"/>
          <p:cNvSpPr/>
          <p:nvPr/>
        </p:nvSpPr>
        <p:spPr>
          <a:xfrm>
            <a:off x="4873729" y="5905984"/>
            <a:ext cx="4185604" cy="646331"/>
          </a:xfrm>
          <a:prstGeom prst="rect">
            <a:avLst/>
          </a:prstGeom>
        </p:spPr>
        <p:txBody>
          <a:bodyPr wrap="square">
            <a:spAutoFit/>
          </a:bodyPr>
          <a:lstStyle/>
          <a:p>
            <a:r>
              <a:rPr lang="en-US" dirty="0" err="1"/>
              <a:t>Semithin</a:t>
            </a:r>
            <a:r>
              <a:rPr lang="en-US" dirty="0"/>
              <a:t> section </a:t>
            </a:r>
            <a:r>
              <a:rPr lang="en-US" dirty="0" smtClean="0"/>
              <a:t>from the </a:t>
            </a:r>
            <a:r>
              <a:rPr lang="en-US" dirty="0"/>
              <a:t>same site. </a:t>
            </a:r>
          </a:p>
          <a:p>
            <a:r>
              <a:rPr lang="en-US" dirty="0"/>
              <a:t>This section does not include the embryo.</a:t>
            </a:r>
          </a:p>
        </p:txBody>
      </p:sp>
    </p:spTree>
    <p:extLst>
      <p:ext uri="{BB962C8B-B14F-4D97-AF65-F5344CB8AC3E}">
        <p14:creationId xmlns:p14="http://schemas.microsoft.com/office/powerpoint/2010/main" val="466160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A lacuna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46192" cy="3529584"/>
          </a:xfrm>
          <a:prstGeom prst="rect">
            <a:avLst/>
          </a:prstGeom>
        </p:spPr>
      </p:pic>
      <p:pic>
        <p:nvPicPr>
          <p:cNvPr id="3" name="Picture 2" descr="46A.1 day 15 lacuna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752" y="0"/>
            <a:ext cx="4066247" cy="4260522"/>
          </a:xfrm>
          <a:prstGeom prst="rect">
            <a:avLst/>
          </a:prstGeom>
        </p:spPr>
      </p:pic>
      <p:sp>
        <p:nvSpPr>
          <p:cNvPr id="4" name="Rectangle 3"/>
          <p:cNvSpPr/>
          <p:nvPr/>
        </p:nvSpPr>
        <p:spPr>
          <a:xfrm>
            <a:off x="0" y="3649784"/>
            <a:ext cx="4572000" cy="1754327"/>
          </a:xfrm>
          <a:prstGeom prst="rect">
            <a:avLst/>
          </a:prstGeom>
        </p:spPr>
        <p:txBody>
          <a:bodyPr>
            <a:spAutoFit/>
          </a:bodyPr>
          <a:lstStyle/>
          <a:p>
            <a:r>
              <a:rPr lang="en-US" dirty="0"/>
              <a:t> Lacunar region </a:t>
            </a:r>
            <a:r>
              <a:rPr lang="en-US" dirty="0" smtClean="0"/>
              <a:t>of day 12 site. </a:t>
            </a:r>
            <a:endParaRPr lang="en-US" dirty="0"/>
          </a:p>
          <a:p>
            <a:r>
              <a:rPr lang="en-US" dirty="0"/>
              <a:t>The </a:t>
            </a:r>
            <a:r>
              <a:rPr lang="en-US" dirty="0" err="1"/>
              <a:t>junctional</a:t>
            </a:r>
            <a:r>
              <a:rPr lang="en-US" dirty="0"/>
              <a:t> region is occupied by </a:t>
            </a:r>
            <a:r>
              <a:rPr lang="en-US" dirty="0" smtClean="0"/>
              <a:t>syncytial </a:t>
            </a:r>
            <a:r>
              <a:rPr lang="en-US" dirty="0" err="1" smtClean="0"/>
              <a:t>trophoblast</a:t>
            </a:r>
            <a:r>
              <a:rPr lang="en-US" dirty="0"/>
              <a:t>, except at the broadly open lacuna to the left center, and a small area right of center where </a:t>
            </a:r>
            <a:r>
              <a:rPr lang="en-US" dirty="0" err="1"/>
              <a:t>cytotrophoblast</a:t>
            </a:r>
            <a:r>
              <a:rPr lang="en-US" dirty="0"/>
              <a:t> abuts endometrium (arrow). </a:t>
            </a:r>
          </a:p>
        </p:txBody>
      </p:sp>
      <p:sp>
        <p:nvSpPr>
          <p:cNvPr id="6" name="Rectangle 5"/>
          <p:cNvSpPr/>
          <p:nvPr/>
        </p:nvSpPr>
        <p:spPr>
          <a:xfrm>
            <a:off x="4666457" y="4381475"/>
            <a:ext cx="4572000" cy="2308324"/>
          </a:xfrm>
          <a:prstGeom prst="rect">
            <a:avLst/>
          </a:prstGeom>
        </p:spPr>
        <p:txBody>
          <a:bodyPr>
            <a:spAutoFit/>
          </a:bodyPr>
          <a:lstStyle/>
          <a:p>
            <a:r>
              <a:rPr lang="en-US" dirty="0"/>
              <a:t>Syncytial </a:t>
            </a:r>
            <a:r>
              <a:rPr lang="en-US" dirty="0" err="1" smtClean="0"/>
              <a:t>trophoblast</a:t>
            </a:r>
            <a:r>
              <a:rPr lang="en-US" dirty="0"/>
              <a:t> on the right and left forms part of the margin of the </a:t>
            </a:r>
            <a:r>
              <a:rPr lang="en-US" dirty="0" smtClean="0"/>
              <a:t>lacuna. </a:t>
            </a:r>
            <a:r>
              <a:rPr lang="en-US" dirty="0"/>
              <a:t>An endothelial cell (dark) is partially displaced, and pale </a:t>
            </a:r>
            <a:r>
              <a:rPr lang="en-US" dirty="0" err="1"/>
              <a:t>cytotrophoblast</a:t>
            </a:r>
            <a:r>
              <a:rPr lang="en-US" dirty="0"/>
              <a:t> cells are present as a portion of the lacunar wall</a:t>
            </a:r>
            <a:r>
              <a:rPr lang="en-US" dirty="0" smtClean="0"/>
              <a:t>. </a:t>
            </a:r>
            <a:r>
              <a:rPr lang="en-US" dirty="0" err="1"/>
              <a:t>T</a:t>
            </a:r>
            <a:r>
              <a:rPr lang="en-US" dirty="0" err="1" smtClean="0"/>
              <a:t>rophoblast</a:t>
            </a:r>
            <a:r>
              <a:rPr lang="en-US" dirty="0" smtClean="0"/>
              <a:t> </a:t>
            </a:r>
            <a:r>
              <a:rPr lang="en-US" dirty="0"/>
              <a:t>junctions with endothelial cells maintain much of the integrity of the superficial </a:t>
            </a:r>
            <a:r>
              <a:rPr lang="en-US" dirty="0" smtClean="0"/>
              <a:t>endometrial  vessels </a:t>
            </a:r>
            <a:r>
              <a:rPr lang="en-US" dirty="0"/>
              <a:t>.</a:t>
            </a:r>
          </a:p>
        </p:txBody>
      </p:sp>
    </p:spTree>
    <p:extLst>
      <p:ext uri="{BB962C8B-B14F-4D97-AF65-F5344CB8AC3E}">
        <p14:creationId xmlns:p14="http://schemas.microsoft.com/office/powerpoint/2010/main" val="1870584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C day 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45047" cy="3332290"/>
          </a:xfrm>
          <a:prstGeom prst="rect">
            <a:avLst/>
          </a:prstGeom>
        </p:spPr>
      </p:pic>
      <p:pic>
        <p:nvPicPr>
          <p:cNvPr id="3" name="Picture 2" descr="47 day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677" y="1"/>
            <a:ext cx="5333323" cy="3906762"/>
          </a:xfrm>
          <a:prstGeom prst="rect">
            <a:avLst/>
          </a:prstGeom>
        </p:spPr>
      </p:pic>
      <p:sp>
        <p:nvSpPr>
          <p:cNvPr id="4" name="Rectangle 3"/>
          <p:cNvSpPr/>
          <p:nvPr/>
        </p:nvSpPr>
        <p:spPr>
          <a:xfrm>
            <a:off x="101999" y="3931887"/>
            <a:ext cx="3943048" cy="2585323"/>
          </a:xfrm>
          <a:prstGeom prst="rect">
            <a:avLst/>
          </a:prstGeom>
        </p:spPr>
        <p:txBody>
          <a:bodyPr wrap="square">
            <a:spAutoFit/>
          </a:bodyPr>
          <a:lstStyle/>
          <a:p>
            <a:r>
              <a:rPr lang="en-US" dirty="0"/>
              <a:t>A cut across the uterus on day 13.</a:t>
            </a:r>
          </a:p>
          <a:p>
            <a:r>
              <a:rPr lang="en-US" dirty="0"/>
              <a:t>The blood-filled lacunae of this implantation site are clearly visible. Although the </a:t>
            </a:r>
            <a:r>
              <a:rPr lang="en-US" dirty="0" err="1"/>
              <a:t>abembryonic</a:t>
            </a:r>
            <a:r>
              <a:rPr lang="en-US" dirty="0"/>
              <a:t> </a:t>
            </a:r>
            <a:r>
              <a:rPr lang="en-US" dirty="0" err="1"/>
              <a:t>trophoblast</a:t>
            </a:r>
            <a:r>
              <a:rPr lang="en-US" dirty="0"/>
              <a:t> above proved to be attached to the uterus, it did not have sufficient blood filled lacunae at this stage to appear similar to the lacunae of the primary implantation site. </a:t>
            </a:r>
          </a:p>
        </p:txBody>
      </p:sp>
      <p:sp>
        <p:nvSpPr>
          <p:cNvPr id="5" name="Rectangle 4"/>
          <p:cNvSpPr/>
          <p:nvPr/>
        </p:nvSpPr>
        <p:spPr>
          <a:xfrm>
            <a:off x="4269619" y="4138280"/>
            <a:ext cx="4572000" cy="1477328"/>
          </a:xfrm>
          <a:prstGeom prst="rect">
            <a:avLst/>
          </a:prstGeom>
        </p:spPr>
        <p:txBody>
          <a:bodyPr>
            <a:spAutoFit/>
          </a:bodyPr>
          <a:lstStyle/>
          <a:p>
            <a:r>
              <a:rPr lang="en-US" dirty="0"/>
              <a:t>Section through a site on day 13. </a:t>
            </a:r>
          </a:p>
          <a:p>
            <a:r>
              <a:rPr lang="en-US" dirty="0"/>
              <a:t>Note that fetal </a:t>
            </a:r>
            <a:r>
              <a:rPr lang="en-US" dirty="0" err="1"/>
              <a:t>mesenchymal</a:t>
            </a:r>
            <a:r>
              <a:rPr lang="en-US" dirty="0"/>
              <a:t> cells are beginning to indent the </a:t>
            </a:r>
            <a:r>
              <a:rPr lang="en-US" dirty="0" err="1"/>
              <a:t>cytotrophoblast</a:t>
            </a:r>
            <a:r>
              <a:rPr lang="en-US" dirty="0"/>
              <a:t> overlying the lacunae, indicting incipient secondary villus formation. </a:t>
            </a:r>
          </a:p>
        </p:txBody>
      </p:sp>
    </p:spTree>
    <p:extLst>
      <p:ext uri="{BB962C8B-B14F-4D97-AF65-F5344CB8AC3E}">
        <p14:creationId xmlns:p14="http://schemas.microsoft.com/office/powerpoint/2010/main" val="170568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6B abembryonic t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5899" y="0"/>
            <a:ext cx="4496101" cy="3057240"/>
          </a:xfrm>
          <a:prstGeom prst="rect">
            <a:avLst/>
          </a:prstGeom>
        </p:spPr>
      </p:pic>
      <p:pic>
        <p:nvPicPr>
          <p:cNvPr id="3" name="Picture 2" descr="48 d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2197"/>
            <a:ext cx="5486400" cy="1871472"/>
          </a:xfrm>
          <a:prstGeom prst="rect">
            <a:avLst/>
          </a:prstGeom>
        </p:spPr>
      </p:pic>
      <p:pic>
        <p:nvPicPr>
          <p:cNvPr id="4" name="Picture 3" descr="49 d1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3431"/>
            <a:ext cx="4572000" cy="3090672"/>
          </a:xfrm>
          <a:prstGeom prst="rect">
            <a:avLst/>
          </a:prstGeom>
        </p:spPr>
      </p:pic>
      <p:sp>
        <p:nvSpPr>
          <p:cNvPr id="6" name="Rectangle 5"/>
          <p:cNvSpPr/>
          <p:nvPr/>
        </p:nvSpPr>
        <p:spPr>
          <a:xfrm>
            <a:off x="241905" y="5653669"/>
            <a:ext cx="5244495" cy="1200329"/>
          </a:xfrm>
          <a:prstGeom prst="rect">
            <a:avLst/>
          </a:prstGeom>
        </p:spPr>
        <p:txBody>
          <a:bodyPr wrap="square">
            <a:spAutoFit/>
          </a:bodyPr>
          <a:lstStyle/>
          <a:p>
            <a:r>
              <a:rPr lang="en-US" dirty="0"/>
              <a:t>A secondary implantation site on day 13</a:t>
            </a:r>
            <a:r>
              <a:rPr lang="en-US" dirty="0" smtClean="0"/>
              <a:t>. </a:t>
            </a:r>
            <a:r>
              <a:rPr lang="en-US" dirty="0"/>
              <a:t>Note that there is a lacuna with a few erythrocytes at the right. This secondary site has aspects of both the trophoblastic plate stage and the lacunar stage. </a:t>
            </a:r>
          </a:p>
        </p:txBody>
      </p:sp>
      <p:sp>
        <p:nvSpPr>
          <p:cNvPr id="7" name="Rectangle 6"/>
          <p:cNvSpPr/>
          <p:nvPr/>
        </p:nvSpPr>
        <p:spPr>
          <a:xfrm>
            <a:off x="5641219" y="3182032"/>
            <a:ext cx="3502781" cy="1200329"/>
          </a:xfrm>
          <a:prstGeom prst="rect">
            <a:avLst/>
          </a:prstGeom>
        </p:spPr>
        <p:txBody>
          <a:bodyPr wrap="square">
            <a:spAutoFit/>
          </a:bodyPr>
          <a:lstStyle/>
          <a:p>
            <a:r>
              <a:rPr lang="en-US" dirty="0"/>
              <a:t>Margin of the same day 13 secondary site. </a:t>
            </a:r>
            <a:r>
              <a:rPr lang="en-US" dirty="0" smtClean="0"/>
              <a:t>Note </a:t>
            </a:r>
            <a:r>
              <a:rPr lang="en-US" dirty="0"/>
              <a:t>that some of the large plaque cells have regions of glycogen (pink). </a:t>
            </a:r>
          </a:p>
        </p:txBody>
      </p:sp>
      <p:sp>
        <p:nvSpPr>
          <p:cNvPr id="8" name="Rectangle 7"/>
          <p:cNvSpPr/>
          <p:nvPr/>
        </p:nvSpPr>
        <p:spPr>
          <a:xfrm>
            <a:off x="75899" y="2874964"/>
            <a:ext cx="4572000" cy="923330"/>
          </a:xfrm>
          <a:prstGeom prst="rect">
            <a:avLst/>
          </a:prstGeom>
        </p:spPr>
        <p:txBody>
          <a:bodyPr>
            <a:spAutoFit/>
          </a:bodyPr>
          <a:lstStyle/>
          <a:p>
            <a:r>
              <a:rPr lang="en-US" dirty="0" err="1"/>
              <a:t>Abembryonic</a:t>
            </a:r>
            <a:r>
              <a:rPr lang="en-US" dirty="0"/>
              <a:t> </a:t>
            </a:r>
            <a:r>
              <a:rPr lang="en-US" dirty="0" err="1"/>
              <a:t>trophoblast</a:t>
            </a:r>
            <a:r>
              <a:rPr lang="en-US" dirty="0"/>
              <a:t>, day 12  The syncytial </a:t>
            </a:r>
            <a:r>
              <a:rPr lang="en-US" dirty="0" err="1"/>
              <a:t>trophoblast</a:t>
            </a:r>
            <a:r>
              <a:rPr lang="en-US" dirty="0"/>
              <a:t> probably pulled free of the </a:t>
            </a:r>
            <a:r>
              <a:rPr lang="en-US" dirty="0" smtClean="0"/>
              <a:t>uterine epithelium. </a:t>
            </a:r>
            <a:endParaRPr lang="en-US" dirty="0"/>
          </a:p>
        </p:txBody>
      </p:sp>
    </p:spTree>
    <p:extLst>
      <p:ext uri="{BB962C8B-B14F-4D97-AF65-F5344CB8AC3E}">
        <p14:creationId xmlns:p14="http://schemas.microsoft.com/office/powerpoint/2010/main" val="205528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952" y="393253"/>
            <a:ext cx="7910285" cy="4801315"/>
          </a:xfrm>
          <a:prstGeom prst="rect">
            <a:avLst/>
          </a:prstGeom>
        </p:spPr>
        <p:txBody>
          <a:bodyPr wrap="square">
            <a:spAutoFit/>
          </a:bodyPr>
          <a:lstStyle/>
          <a:p>
            <a:r>
              <a:rPr lang="en-US" i="1" dirty="0"/>
              <a:t>Summary and interpretation of the lacunar stage of implantation (day 12-13)</a:t>
            </a:r>
            <a:endParaRPr lang="en-US" dirty="0"/>
          </a:p>
          <a:p>
            <a:endParaRPr lang="en-US" dirty="0" smtClean="0"/>
          </a:p>
          <a:p>
            <a:r>
              <a:rPr lang="en-US" dirty="0" smtClean="0"/>
              <a:t>During </a:t>
            </a:r>
            <a:r>
              <a:rPr lang="en-US" dirty="0"/>
              <a:t>day 12 and 13, the lacunar stage becomes fully developed with syncytial </a:t>
            </a:r>
            <a:r>
              <a:rPr lang="en-US" dirty="0" err="1"/>
              <a:t>trophoblast</a:t>
            </a:r>
            <a:r>
              <a:rPr lang="en-US" dirty="0"/>
              <a:t> lining the lacunae. The secondary yolk sac is formed, and the remaining primary yolk sac becomes the lining of the </a:t>
            </a:r>
            <a:r>
              <a:rPr lang="en-US" dirty="0" err="1"/>
              <a:t>exocelom</a:t>
            </a:r>
            <a:r>
              <a:rPr lang="en-US" dirty="0"/>
              <a:t>. The </a:t>
            </a:r>
            <a:r>
              <a:rPr lang="en-US" dirty="0" err="1"/>
              <a:t>trophoblast</a:t>
            </a:r>
            <a:r>
              <a:rPr lang="en-US" dirty="0"/>
              <a:t> forms numerous anastomoses between lacunae and with the dilated endometrial capillaries. The first invasion of arteries by </a:t>
            </a:r>
            <a:r>
              <a:rPr lang="en-US" dirty="0" err="1"/>
              <a:t>cytotrohoblast</a:t>
            </a:r>
            <a:r>
              <a:rPr lang="en-US" dirty="0"/>
              <a:t> rather than </a:t>
            </a:r>
            <a:r>
              <a:rPr lang="en-US" dirty="0" err="1"/>
              <a:t>syntrophoblast</a:t>
            </a:r>
            <a:r>
              <a:rPr lang="en-US" dirty="0"/>
              <a:t> also occurs on day 12. The extent of dilation of the lacuna and the extent of invasion of the endometrium varies, but there is little </a:t>
            </a:r>
            <a:r>
              <a:rPr lang="en-US" dirty="0" err="1"/>
              <a:t>cytotrophoblast</a:t>
            </a:r>
            <a:r>
              <a:rPr lang="en-US" dirty="0"/>
              <a:t> invasion of the endometrium at this stage. The plaque expands both laterally and in thickness. Plaque cells begin to accumulate glycogen. </a:t>
            </a:r>
            <a:endParaRPr lang="en-US" dirty="0" smtClean="0"/>
          </a:p>
          <a:p>
            <a:endParaRPr lang="en-US" dirty="0"/>
          </a:p>
          <a:p>
            <a:r>
              <a:rPr lang="en-US" dirty="0" smtClean="0"/>
              <a:t>The </a:t>
            </a:r>
            <a:r>
              <a:rPr lang="en-US" dirty="0"/>
              <a:t>increase in absorptive syncytial </a:t>
            </a:r>
            <a:r>
              <a:rPr lang="en-US" dirty="0" err="1"/>
              <a:t>trophoblast</a:t>
            </a:r>
            <a:r>
              <a:rPr lang="en-US" dirty="0"/>
              <a:t> (</a:t>
            </a:r>
            <a:r>
              <a:rPr lang="en-US" dirty="0" err="1"/>
              <a:t>unilaminar</a:t>
            </a:r>
            <a:r>
              <a:rPr lang="en-US" dirty="0"/>
              <a:t> </a:t>
            </a:r>
            <a:r>
              <a:rPr lang="en-US" dirty="0" err="1"/>
              <a:t>microvillous</a:t>
            </a:r>
            <a:r>
              <a:rPr lang="en-US" dirty="0"/>
              <a:t> syncytium) together with the intrusion of maternal blood allows for increase in depth of lacunae primarily by internal growth, with relatively little invasion into the endometrium. The increase in lacunae initially shifts the ratio of syncytial to </a:t>
            </a:r>
            <a:r>
              <a:rPr lang="en-US" dirty="0" err="1"/>
              <a:t>cytotrophoblast</a:t>
            </a:r>
            <a:r>
              <a:rPr lang="en-US" dirty="0"/>
              <a:t> towards syncytial </a:t>
            </a:r>
            <a:r>
              <a:rPr lang="en-US" dirty="0" err="1"/>
              <a:t>trophoblast</a:t>
            </a:r>
            <a:r>
              <a:rPr lang="en-US" dirty="0"/>
              <a:t>. </a:t>
            </a:r>
          </a:p>
        </p:txBody>
      </p:sp>
    </p:spTree>
    <p:extLst>
      <p:ext uri="{BB962C8B-B14F-4D97-AF65-F5344CB8AC3E}">
        <p14:creationId xmlns:p14="http://schemas.microsoft.com/office/powerpoint/2010/main" val="1014026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0.1 stages in embryo de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874" y="-1"/>
            <a:ext cx="7491839" cy="5759743"/>
          </a:xfrm>
          <a:prstGeom prst="rect">
            <a:avLst/>
          </a:prstGeom>
        </p:spPr>
      </p:pic>
      <p:sp>
        <p:nvSpPr>
          <p:cNvPr id="3" name="Rectangle 2"/>
          <p:cNvSpPr/>
          <p:nvPr/>
        </p:nvSpPr>
        <p:spPr>
          <a:xfrm>
            <a:off x="140256" y="5644992"/>
            <a:ext cx="8701363" cy="1200329"/>
          </a:xfrm>
          <a:prstGeom prst="rect">
            <a:avLst/>
          </a:prstGeom>
        </p:spPr>
        <p:txBody>
          <a:bodyPr wrap="square">
            <a:spAutoFit/>
          </a:bodyPr>
          <a:lstStyle/>
          <a:p>
            <a:r>
              <a:rPr lang="en-US" dirty="0"/>
              <a:t>Diagram showing differentiation of the ICM from day 9 to day 13</a:t>
            </a:r>
            <a:r>
              <a:rPr lang="en-US" dirty="0" smtClean="0"/>
              <a:t>, </a:t>
            </a:r>
            <a:r>
              <a:rPr lang="en-US" dirty="0"/>
              <a:t>development of polarity in the ICM, formation of the amnion by cavitation, and dehiscence of cells from the </a:t>
            </a:r>
            <a:r>
              <a:rPr lang="en-US" dirty="0" err="1"/>
              <a:t>epiblast</a:t>
            </a:r>
            <a:r>
              <a:rPr lang="en-US" dirty="0"/>
              <a:t> to initiate the primitive streak on day 13. </a:t>
            </a:r>
            <a:endParaRPr lang="en-US" dirty="0" smtClean="0"/>
          </a:p>
          <a:p>
            <a:r>
              <a:rPr lang="en-US" dirty="0" err="1" smtClean="0"/>
              <a:t>Trophoblast</a:t>
            </a:r>
            <a:r>
              <a:rPr lang="en-US" dirty="0" smtClean="0"/>
              <a:t> </a:t>
            </a:r>
            <a:r>
              <a:rPr lang="en-US" dirty="0"/>
              <a:t>(blue); endoderm (yellow); mesodermal cells (orange); basal lamina (pink).</a:t>
            </a:r>
          </a:p>
        </p:txBody>
      </p:sp>
    </p:spTree>
    <p:extLst>
      <p:ext uri="{BB962C8B-B14F-4D97-AF65-F5344CB8AC3E}">
        <p14:creationId xmlns:p14="http://schemas.microsoft.com/office/powerpoint/2010/main" val="312976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572" y="390241"/>
            <a:ext cx="7547428" cy="5078314"/>
          </a:xfrm>
          <a:prstGeom prst="rect">
            <a:avLst/>
          </a:prstGeom>
        </p:spPr>
        <p:txBody>
          <a:bodyPr wrap="square">
            <a:spAutoFit/>
          </a:bodyPr>
          <a:lstStyle/>
          <a:p>
            <a:endParaRPr lang="en-US" dirty="0" smtClean="0"/>
          </a:p>
          <a:p>
            <a:r>
              <a:rPr lang="en-US" dirty="0" smtClean="0"/>
              <a:t>Development of the embryo:</a:t>
            </a:r>
          </a:p>
          <a:p>
            <a:endParaRPr lang="en-US" dirty="0"/>
          </a:p>
          <a:p>
            <a:r>
              <a:rPr lang="en-US" dirty="0" smtClean="0"/>
              <a:t>As </a:t>
            </a:r>
            <a:r>
              <a:rPr lang="en-US" dirty="0"/>
              <a:t>the forming embryo lifts off the surface of the </a:t>
            </a:r>
            <a:r>
              <a:rPr lang="en-US" dirty="0" err="1"/>
              <a:t>trophoblast</a:t>
            </a:r>
            <a:r>
              <a:rPr lang="en-US" dirty="0"/>
              <a:t>, the amnion remains attached to </a:t>
            </a:r>
            <a:r>
              <a:rPr lang="en-US" dirty="0" err="1"/>
              <a:t>trophoblast</a:t>
            </a:r>
            <a:r>
              <a:rPr lang="en-US" dirty="0"/>
              <a:t> at a single point. This leaves an amniotic diverticulum, more commonly called the amniotic duct. The cells between the primary yolk sac and </a:t>
            </a:r>
            <a:r>
              <a:rPr lang="en-US" dirty="0" err="1"/>
              <a:t>trophoblast</a:t>
            </a:r>
            <a:r>
              <a:rPr lang="en-US" dirty="0"/>
              <a:t> and those adjacent to the amnion are the initial extraembryonic </a:t>
            </a:r>
            <a:r>
              <a:rPr lang="en-US" dirty="0" err="1"/>
              <a:t>mesenchymal</a:t>
            </a:r>
            <a:r>
              <a:rPr lang="en-US" dirty="0"/>
              <a:t> cells. Some extracellular filaments occur in relation to these cells at this stage. Many of these cells have an unusual intra-endoplasmic reticulum granule similar to that seen in parietal endodermal cells. Some of these cells are in direct contact with the endoderm</a:t>
            </a:r>
            <a:r>
              <a:rPr lang="en-US" dirty="0" smtClean="0"/>
              <a:t>. </a:t>
            </a:r>
          </a:p>
          <a:p>
            <a:endParaRPr lang="en-US" dirty="0"/>
          </a:p>
          <a:p>
            <a:r>
              <a:rPr lang="en-US" dirty="0" smtClean="0"/>
              <a:t>By </a:t>
            </a:r>
            <a:r>
              <a:rPr lang="en-US" dirty="0"/>
              <a:t>day 13, a few undifferentiated cells appear at the presumptive caudal end of the </a:t>
            </a:r>
            <a:r>
              <a:rPr lang="en-US" dirty="0" err="1"/>
              <a:t>epiblast</a:t>
            </a:r>
            <a:r>
              <a:rPr lang="en-US" dirty="0"/>
              <a:t> plate, between </a:t>
            </a:r>
            <a:r>
              <a:rPr lang="en-US" dirty="0" err="1"/>
              <a:t>epiblast</a:t>
            </a:r>
            <a:r>
              <a:rPr lang="en-US" dirty="0"/>
              <a:t> and visceral endoderm. This is the first indication that a primitive streak is beginning to form. It should be noted that there are already numerous, more differentiated </a:t>
            </a:r>
            <a:r>
              <a:rPr lang="en-US" dirty="0" err="1"/>
              <a:t>mesenchymal</a:t>
            </a:r>
            <a:r>
              <a:rPr lang="en-US" dirty="0"/>
              <a:t> cells outside of the embryo when these first presumed mesoderm cells form within the embryo. </a:t>
            </a:r>
          </a:p>
        </p:txBody>
      </p:sp>
    </p:spTree>
    <p:extLst>
      <p:ext uri="{BB962C8B-B14F-4D97-AF65-F5344CB8AC3E}">
        <p14:creationId xmlns:p14="http://schemas.microsoft.com/office/powerpoint/2010/main" val="17600056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399" y="14964"/>
            <a:ext cx="8654639" cy="7017307"/>
          </a:xfrm>
          <a:prstGeom prst="rect">
            <a:avLst/>
          </a:prstGeom>
        </p:spPr>
        <p:txBody>
          <a:bodyPr wrap="square">
            <a:spAutoFit/>
          </a:bodyPr>
          <a:lstStyle/>
          <a:p>
            <a:r>
              <a:rPr lang="en-US" dirty="0" smtClean="0"/>
              <a:t>Bibliography:</a:t>
            </a:r>
          </a:p>
          <a:p>
            <a:endParaRPr lang="en-US" dirty="0"/>
          </a:p>
          <a:p>
            <a:r>
              <a:rPr lang="en-US" dirty="0" smtClean="0"/>
              <a:t>1983</a:t>
            </a:r>
            <a:r>
              <a:rPr lang="en-US" dirty="0"/>
              <a:t>	Enders, A.C., A.G. </a:t>
            </a:r>
            <a:r>
              <a:rPr lang="en-US" dirty="0" err="1"/>
              <a:t>Hendrickx</a:t>
            </a:r>
            <a:r>
              <a:rPr lang="en-US" dirty="0"/>
              <a:t> and S. </a:t>
            </a:r>
            <a:r>
              <a:rPr lang="en-US" dirty="0" err="1"/>
              <a:t>Schlafke</a:t>
            </a:r>
            <a:r>
              <a:rPr lang="en-US" dirty="0"/>
              <a:t>.  Implantation in the rhesus monkey: initial penetration of endometrium.  </a:t>
            </a:r>
            <a:r>
              <a:rPr lang="en-US" i="1" dirty="0"/>
              <a:t>American Journal of Anatomy</a:t>
            </a:r>
            <a:r>
              <a:rPr lang="en-US" dirty="0"/>
              <a:t> 167:275-298.</a:t>
            </a:r>
          </a:p>
          <a:p>
            <a:r>
              <a:rPr lang="en-US" dirty="0"/>
              <a:t> </a:t>
            </a:r>
          </a:p>
          <a:p>
            <a:r>
              <a:rPr lang="en-US" dirty="0"/>
              <a:t>1985	Enders, A.C., A.O. Welsh and S. </a:t>
            </a:r>
            <a:r>
              <a:rPr lang="en-US" dirty="0" err="1"/>
              <a:t>Schlafke</a:t>
            </a:r>
            <a:r>
              <a:rPr lang="en-US" dirty="0"/>
              <a:t>.  Implantation in the rhesus monkey: endometrial responses. </a:t>
            </a:r>
            <a:r>
              <a:rPr lang="en-US" i="1" dirty="0"/>
              <a:t>American Journal of Anatomy</a:t>
            </a:r>
            <a:r>
              <a:rPr lang="en-US" dirty="0"/>
              <a:t> 173:147-169.</a:t>
            </a:r>
          </a:p>
          <a:p>
            <a:r>
              <a:rPr lang="en-US" dirty="0"/>
              <a:t> </a:t>
            </a:r>
          </a:p>
          <a:p>
            <a:r>
              <a:rPr lang="en-US" dirty="0"/>
              <a:t>1986	Enders, A.C., S. </a:t>
            </a:r>
            <a:r>
              <a:rPr lang="en-US" dirty="0" err="1"/>
              <a:t>Schlafke</a:t>
            </a:r>
            <a:r>
              <a:rPr lang="en-US" dirty="0"/>
              <a:t> and A.G. </a:t>
            </a:r>
            <a:r>
              <a:rPr lang="en-US" dirty="0" err="1"/>
              <a:t>Hendrickx</a:t>
            </a:r>
            <a:r>
              <a:rPr lang="en-US" dirty="0"/>
              <a:t>.  Differentiation of the embryonic disc, amnion and endoderm in the rhesus monkey.  </a:t>
            </a:r>
            <a:r>
              <a:rPr lang="en-US" i="1" dirty="0"/>
              <a:t>American Journal of Anatomy</a:t>
            </a:r>
            <a:r>
              <a:rPr lang="en-US" dirty="0"/>
              <a:t> 177:161-185.</a:t>
            </a:r>
          </a:p>
          <a:p>
            <a:r>
              <a:rPr lang="en-US" dirty="0"/>
              <a:t> </a:t>
            </a:r>
          </a:p>
          <a:p>
            <a:r>
              <a:rPr lang="en-US" dirty="0"/>
              <a:t>1988	Enders, A.C. and B.F. King.  Formation and differentiation of extraembryonic mesoderm in the rhesus monkey.  </a:t>
            </a:r>
            <a:r>
              <a:rPr lang="en-US" i="1" dirty="0"/>
              <a:t>American Journal of Anatomy</a:t>
            </a:r>
            <a:r>
              <a:rPr lang="en-US" dirty="0"/>
              <a:t> 181:327-340.</a:t>
            </a:r>
          </a:p>
          <a:p>
            <a:r>
              <a:rPr lang="en-US" dirty="0"/>
              <a:t> </a:t>
            </a:r>
          </a:p>
          <a:p>
            <a:r>
              <a:rPr lang="en-US" dirty="0"/>
              <a:t>1989	Enders, A.C.  </a:t>
            </a:r>
            <a:r>
              <a:rPr lang="en-US" dirty="0" err="1"/>
              <a:t>Trophoblast</a:t>
            </a:r>
            <a:r>
              <a:rPr lang="en-US" dirty="0"/>
              <a:t> differentiation during the transition from trophoblastic plate to lacunar stage of implantation in the rhesus monkey and human.  </a:t>
            </a:r>
            <a:r>
              <a:rPr lang="en-US" i="1" dirty="0"/>
              <a:t>American Journal of Anatomy</a:t>
            </a:r>
            <a:r>
              <a:rPr lang="en-US" dirty="0"/>
              <a:t> 186:85-98.</a:t>
            </a:r>
          </a:p>
          <a:p>
            <a:r>
              <a:rPr lang="en-US" dirty="0"/>
              <a:t> </a:t>
            </a:r>
          </a:p>
          <a:p>
            <a:r>
              <a:rPr lang="en-US" dirty="0"/>
              <a:t>1995	Enders, A.C.  Transition from lacunar to villous stage of implantation in the macaque, including establishment of the trophoblastic shell.  </a:t>
            </a:r>
            <a:r>
              <a:rPr lang="en-US" i="1" dirty="0" err="1"/>
              <a:t>Acta</a:t>
            </a:r>
            <a:r>
              <a:rPr lang="en-US" i="1" dirty="0"/>
              <a:t> </a:t>
            </a:r>
            <a:r>
              <a:rPr lang="en-US" i="1" dirty="0" err="1"/>
              <a:t>Anatomica</a:t>
            </a:r>
            <a:r>
              <a:rPr lang="en-US" dirty="0"/>
              <a:t> 152:151-169. </a:t>
            </a:r>
          </a:p>
          <a:p>
            <a:r>
              <a:rPr lang="en-US" dirty="0"/>
              <a:t> </a:t>
            </a:r>
          </a:p>
          <a:p>
            <a:r>
              <a:rPr lang="en-US" dirty="0"/>
              <a:t>2007	Enders, A.C. Implantation in the macaque: expansion of the implantation site during the first week of implantation. </a:t>
            </a:r>
            <a:r>
              <a:rPr lang="en-US" i="1" dirty="0"/>
              <a:t>Placenta</a:t>
            </a:r>
            <a:r>
              <a:rPr lang="en-US" dirty="0"/>
              <a:t> 28:794-802. </a:t>
            </a:r>
          </a:p>
          <a:p>
            <a:r>
              <a:rPr lang="en-US" dirty="0"/>
              <a:t> </a:t>
            </a:r>
          </a:p>
        </p:txBody>
      </p:sp>
    </p:spTree>
    <p:extLst>
      <p:ext uri="{BB962C8B-B14F-4D97-AF65-F5344CB8AC3E}">
        <p14:creationId xmlns:p14="http://schemas.microsoft.com/office/powerpoint/2010/main" val="3594292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5d jun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5328"/>
            <a:ext cx="5486400" cy="3852672"/>
          </a:xfrm>
          <a:prstGeom prst="rect">
            <a:avLst/>
          </a:prstGeom>
        </p:spPr>
      </p:pic>
      <p:pic>
        <p:nvPicPr>
          <p:cNvPr id="2" name="Picture 1" descr="8 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736" y="-11838"/>
            <a:ext cx="5541264" cy="3742944"/>
          </a:xfrm>
          <a:prstGeom prst="rect">
            <a:avLst/>
          </a:prstGeom>
        </p:spPr>
      </p:pic>
      <p:sp>
        <p:nvSpPr>
          <p:cNvPr id="5" name="Rectangle 4"/>
          <p:cNvSpPr/>
          <p:nvPr/>
        </p:nvSpPr>
        <p:spPr>
          <a:xfrm>
            <a:off x="0" y="33924"/>
            <a:ext cx="3602736" cy="2585323"/>
          </a:xfrm>
          <a:prstGeom prst="rect">
            <a:avLst/>
          </a:prstGeom>
        </p:spPr>
        <p:txBody>
          <a:bodyPr wrap="square">
            <a:spAutoFit/>
          </a:bodyPr>
          <a:lstStyle/>
          <a:p>
            <a:r>
              <a:rPr lang="en-US" dirty="0" smtClean="0"/>
              <a:t>Another </a:t>
            </a:r>
            <a:r>
              <a:rPr lang="en-US" dirty="0"/>
              <a:t>area of this implantation site.</a:t>
            </a:r>
          </a:p>
          <a:p>
            <a:r>
              <a:rPr lang="en-US" dirty="0" smtClean="0"/>
              <a:t>Syncytial </a:t>
            </a:r>
            <a:r>
              <a:rPr lang="en-US" dirty="0" err="1" smtClean="0"/>
              <a:t>trophoblast</a:t>
            </a:r>
            <a:r>
              <a:rPr lang="en-US" dirty="0" smtClean="0"/>
              <a:t> </a:t>
            </a:r>
            <a:r>
              <a:rPr lang="en-US" dirty="0"/>
              <a:t>is surrounding luminal epithelial cells and extending to the basement membrane of the luminal epithelium. Note the unattached mass of </a:t>
            </a:r>
            <a:r>
              <a:rPr lang="en-US" dirty="0" smtClean="0"/>
              <a:t>syncytial </a:t>
            </a:r>
            <a:r>
              <a:rPr lang="en-US" dirty="0" err="1" smtClean="0"/>
              <a:t>trophoblast</a:t>
            </a:r>
            <a:r>
              <a:rPr lang="en-US" dirty="0" smtClean="0"/>
              <a:t> </a:t>
            </a:r>
            <a:r>
              <a:rPr lang="en-US" dirty="0"/>
              <a:t>to the left of the inner cell mass. </a:t>
            </a:r>
          </a:p>
        </p:txBody>
      </p:sp>
      <p:sp>
        <p:nvSpPr>
          <p:cNvPr id="6" name="Rectangle 5"/>
          <p:cNvSpPr/>
          <p:nvPr/>
        </p:nvSpPr>
        <p:spPr>
          <a:xfrm>
            <a:off x="5486400" y="4968318"/>
            <a:ext cx="3657600" cy="1477328"/>
          </a:xfrm>
          <a:prstGeom prst="rect">
            <a:avLst/>
          </a:prstGeom>
        </p:spPr>
        <p:txBody>
          <a:bodyPr wrap="square">
            <a:spAutoFit/>
          </a:bodyPr>
          <a:lstStyle/>
          <a:p>
            <a:r>
              <a:rPr lang="en-US" dirty="0" err="1"/>
              <a:t>Trophoblast</a:t>
            </a:r>
            <a:r>
              <a:rPr lang="en-US" dirty="0"/>
              <a:t> in the center is sharing a </a:t>
            </a:r>
            <a:r>
              <a:rPr lang="en-US" dirty="0" err="1"/>
              <a:t>junctional</a:t>
            </a:r>
            <a:r>
              <a:rPr lang="en-US" dirty="0"/>
              <a:t> complex with the uterine epithelial cell (dark). Note that the </a:t>
            </a:r>
            <a:r>
              <a:rPr lang="en-US" dirty="0" err="1"/>
              <a:t>trophoblast</a:t>
            </a:r>
            <a:r>
              <a:rPr lang="en-US" dirty="0"/>
              <a:t> also sends projections into the uterine cell.</a:t>
            </a:r>
          </a:p>
        </p:txBody>
      </p:sp>
    </p:spTree>
    <p:extLst>
      <p:ext uri="{BB962C8B-B14F-4D97-AF65-F5344CB8AC3E}">
        <p14:creationId xmlns:p14="http://schemas.microsoft.com/office/powerpoint/2010/main" val="22482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 TEM 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18" y="77304"/>
            <a:ext cx="7315200" cy="5535168"/>
          </a:xfrm>
          <a:prstGeom prst="rect">
            <a:avLst/>
          </a:prstGeom>
        </p:spPr>
      </p:pic>
      <p:sp>
        <p:nvSpPr>
          <p:cNvPr id="4" name="Rectangle 3"/>
          <p:cNvSpPr/>
          <p:nvPr/>
        </p:nvSpPr>
        <p:spPr>
          <a:xfrm>
            <a:off x="242956" y="5680434"/>
            <a:ext cx="8724347" cy="1200329"/>
          </a:xfrm>
          <a:prstGeom prst="rect">
            <a:avLst/>
          </a:prstGeom>
        </p:spPr>
        <p:txBody>
          <a:bodyPr wrap="square">
            <a:spAutoFit/>
          </a:bodyPr>
          <a:lstStyle/>
          <a:p>
            <a:r>
              <a:rPr lang="en-US" dirty="0"/>
              <a:t>Montage of electron micrographs of the day 9.5 site in previous slide. </a:t>
            </a:r>
          </a:p>
          <a:p>
            <a:r>
              <a:rPr lang="en-US" dirty="0"/>
              <a:t>The syncytial </a:t>
            </a:r>
            <a:r>
              <a:rPr lang="en-US" dirty="0" err="1"/>
              <a:t>trophoblast</a:t>
            </a:r>
            <a:r>
              <a:rPr lang="en-US" dirty="0"/>
              <a:t> extends to the uterine luminal basal lamina on the left, and is surrounding several uterine cells (dark). The </a:t>
            </a:r>
            <a:r>
              <a:rPr lang="en-US" dirty="0" err="1"/>
              <a:t>trophoblast</a:t>
            </a:r>
            <a:r>
              <a:rPr lang="en-US" dirty="0"/>
              <a:t> adheres to uterine cells on either side of the area of penetration. </a:t>
            </a:r>
          </a:p>
        </p:txBody>
      </p:sp>
    </p:spTree>
    <p:extLst>
      <p:ext uri="{BB962C8B-B14F-4D97-AF65-F5344CB8AC3E}">
        <p14:creationId xmlns:p14="http://schemas.microsoft.com/office/powerpoint/2010/main" val="279020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 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4808"/>
            <a:ext cx="4572000" cy="4120896"/>
          </a:xfrm>
          <a:prstGeom prst="rect">
            <a:avLst/>
          </a:prstGeom>
        </p:spPr>
      </p:pic>
      <p:pic>
        <p:nvPicPr>
          <p:cNvPr id="3" name="Picture 2" descr=" d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7" y="55202"/>
            <a:ext cx="4395304" cy="2854017"/>
          </a:xfrm>
          <a:prstGeom prst="rect">
            <a:avLst/>
          </a:prstGeom>
        </p:spPr>
      </p:pic>
      <p:sp>
        <p:nvSpPr>
          <p:cNvPr id="5" name="Rectangle 4"/>
          <p:cNvSpPr/>
          <p:nvPr/>
        </p:nvSpPr>
        <p:spPr>
          <a:xfrm>
            <a:off x="187740" y="3115966"/>
            <a:ext cx="4041913" cy="1477328"/>
          </a:xfrm>
          <a:prstGeom prst="rect">
            <a:avLst/>
          </a:prstGeom>
        </p:spPr>
        <p:txBody>
          <a:bodyPr wrap="square">
            <a:spAutoFit/>
          </a:bodyPr>
          <a:lstStyle/>
          <a:p>
            <a:r>
              <a:rPr lang="en-US" dirty="0"/>
              <a:t>Pale </a:t>
            </a:r>
            <a:r>
              <a:rPr lang="en-US" dirty="0" err="1"/>
              <a:t>trophoblast</a:t>
            </a:r>
            <a:r>
              <a:rPr lang="en-US" dirty="0"/>
              <a:t> is sharing a junction with two uterine epithelial cells, and extending processes into the cells. Note the uniform microvilli on the uterine cell to the right. </a:t>
            </a:r>
          </a:p>
        </p:txBody>
      </p:sp>
      <p:sp>
        <p:nvSpPr>
          <p:cNvPr id="6" name="Rectangle 5"/>
          <p:cNvSpPr/>
          <p:nvPr/>
        </p:nvSpPr>
        <p:spPr>
          <a:xfrm>
            <a:off x="4494695" y="4457293"/>
            <a:ext cx="4572000" cy="1477328"/>
          </a:xfrm>
          <a:prstGeom prst="rect">
            <a:avLst/>
          </a:prstGeom>
        </p:spPr>
        <p:txBody>
          <a:bodyPr>
            <a:spAutoFit/>
          </a:bodyPr>
          <a:lstStyle/>
          <a:p>
            <a:r>
              <a:rPr lang="en-US" dirty="0"/>
              <a:t>Tangential section of intruding </a:t>
            </a:r>
            <a:r>
              <a:rPr lang="en-US" dirty="0" err="1"/>
              <a:t>trophoblast</a:t>
            </a:r>
            <a:r>
              <a:rPr lang="en-US" dirty="0"/>
              <a:t>.</a:t>
            </a:r>
          </a:p>
          <a:p>
            <a:r>
              <a:rPr lang="en-US" dirty="0"/>
              <a:t>Processes of pale syncytial </a:t>
            </a:r>
            <a:r>
              <a:rPr lang="en-US" dirty="0" err="1"/>
              <a:t>trophoblast</a:t>
            </a:r>
            <a:r>
              <a:rPr lang="en-US" dirty="0"/>
              <a:t> cytoplasm have infiltrated around dark uterine luminal epithelial cells. A uterine cell in the upper right is ciliated. </a:t>
            </a:r>
          </a:p>
        </p:txBody>
      </p:sp>
    </p:spTree>
    <p:extLst>
      <p:ext uri="{BB962C8B-B14F-4D97-AF65-F5344CB8AC3E}">
        <p14:creationId xmlns:p14="http://schemas.microsoft.com/office/powerpoint/2010/main" val="470945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 site, Carneg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939712"/>
            <a:ext cx="4316068" cy="2395418"/>
          </a:xfrm>
          <a:prstGeom prst="rect">
            <a:avLst/>
          </a:prstGeom>
        </p:spPr>
      </p:pic>
      <p:pic>
        <p:nvPicPr>
          <p:cNvPr id="3" name="Picture 2" descr="10 site, Carneg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1824" y="939712"/>
            <a:ext cx="4078885" cy="2395418"/>
          </a:xfrm>
          <a:prstGeom prst="rect">
            <a:avLst/>
          </a:prstGeom>
        </p:spPr>
      </p:pic>
      <p:sp>
        <p:nvSpPr>
          <p:cNvPr id="4" name="Rectangle 3"/>
          <p:cNvSpPr/>
          <p:nvPr/>
        </p:nvSpPr>
        <p:spPr>
          <a:xfrm>
            <a:off x="2068055" y="119030"/>
            <a:ext cx="5427538" cy="369332"/>
          </a:xfrm>
          <a:prstGeom prst="rect">
            <a:avLst/>
          </a:prstGeom>
        </p:spPr>
        <p:txBody>
          <a:bodyPr wrap="none">
            <a:spAutoFit/>
          </a:bodyPr>
          <a:lstStyle/>
          <a:p>
            <a:r>
              <a:rPr lang="en-US" dirty="0" smtClean="0"/>
              <a:t>Macaque implantation </a:t>
            </a:r>
            <a:r>
              <a:rPr lang="en-US" dirty="0"/>
              <a:t>site from the Carnegie collection. </a:t>
            </a:r>
          </a:p>
        </p:txBody>
      </p:sp>
      <p:sp>
        <p:nvSpPr>
          <p:cNvPr id="5" name="Rectangle 4"/>
          <p:cNvSpPr/>
          <p:nvPr/>
        </p:nvSpPr>
        <p:spPr>
          <a:xfrm>
            <a:off x="203199" y="3547574"/>
            <a:ext cx="4316068" cy="1200329"/>
          </a:xfrm>
          <a:prstGeom prst="rect">
            <a:avLst/>
          </a:prstGeom>
        </p:spPr>
        <p:txBody>
          <a:bodyPr wrap="square">
            <a:spAutoFit/>
          </a:bodyPr>
          <a:lstStyle/>
          <a:p>
            <a:r>
              <a:rPr lang="en-US" dirty="0"/>
              <a:t>Two areas of syncytial </a:t>
            </a:r>
            <a:r>
              <a:rPr lang="en-US" dirty="0" err="1"/>
              <a:t>trophoblast</a:t>
            </a:r>
            <a:r>
              <a:rPr lang="en-US" dirty="0"/>
              <a:t> are extending into the uterine luminal </a:t>
            </a:r>
            <a:r>
              <a:rPr lang="en-US" dirty="0" smtClean="0"/>
              <a:t>epithelium on either side of the inner cell mass. </a:t>
            </a:r>
            <a:endParaRPr lang="en-US" dirty="0"/>
          </a:p>
        </p:txBody>
      </p:sp>
      <p:sp>
        <p:nvSpPr>
          <p:cNvPr id="6" name="Rectangle 5"/>
          <p:cNvSpPr/>
          <p:nvPr/>
        </p:nvSpPr>
        <p:spPr>
          <a:xfrm>
            <a:off x="4781824" y="3547574"/>
            <a:ext cx="3964609" cy="923330"/>
          </a:xfrm>
          <a:prstGeom prst="rect">
            <a:avLst/>
          </a:prstGeom>
        </p:spPr>
        <p:txBody>
          <a:bodyPr wrap="square">
            <a:spAutoFit/>
          </a:bodyPr>
          <a:lstStyle/>
          <a:p>
            <a:r>
              <a:rPr lang="en-US" dirty="0"/>
              <a:t>The nuclei are clustered within the syncytial </a:t>
            </a:r>
            <a:r>
              <a:rPr lang="en-US" dirty="0" err="1"/>
              <a:t>trophoblast</a:t>
            </a:r>
            <a:r>
              <a:rPr lang="en-US" dirty="0"/>
              <a:t> that penetrates into the uterine epithelium.</a:t>
            </a:r>
          </a:p>
        </p:txBody>
      </p:sp>
    </p:spTree>
    <p:extLst>
      <p:ext uri="{BB962C8B-B14F-4D97-AF65-F5344CB8AC3E}">
        <p14:creationId xmlns:p14="http://schemas.microsoft.com/office/powerpoint/2010/main" val="137524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824" y="98866"/>
            <a:ext cx="8934176" cy="3693319"/>
          </a:xfrm>
          <a:prstGeom prst="rect">
            <a:avLst/>
          </a:prstGeom>
        </p:spPr>
        <p:txBody>
          <a:bodyPr wrap="square">
            <a:spAutoFit/>
          </a:bodyPr>
          <a:lstStyle/>
          <a:p>
            <a:r>
              <a:rPr lang="en-US" i="1" dirty="0"/>
              <a:t>Interpretation of the first penetration stage, day 9</a:t>
            </a:r>
            <a:r>
              <a:rPr lang="en-US" dirty="0"/>
              <a:t>: </a:t>
            </a:r>
            <a:endParaRPr lang="en-US" dirty="0" smtClean="0"/>
          </a:p>
          <a:p>
            <a:endParaRPr lang="en-US" dirty="0"/>
          </a:p>
          <a:p>
            <a:r>
              <a:rPr lang="en-US" dirty="0"/>
              <a:t>Syncytial </a:t>
            </a:r>
            <a:r>
              <a:rPr lang="en-US" dirty="0" err="1"/>
              <a:t>trophoblast</a:t>
            </a:r>
            <a:r>
              <a:rPr lang="en-US" dirty="0"/>
              <a:t> initiates implantation by insinuating between healthy uterine luminal epithelial cells. </a:t>
            </a:r>
            <a:r>
              <a:rPr lang="en-US" dirty="0" err="1"/>
              <a:t>Trophoblast</a:t>
            </a:r>
            <a:r>
              <a:rPr lang="en-US" dirty="0"/>
              <a:t> processes intrude between epithelial cells, adhering to any adhesion junctions present on those cells. Sharing the junctions both maintains the integrity of the epithelium and anchors the </a:t>
            </a:r>
            <a:r>
              <a:rPr lang="en-US" dirty="0" err="1"/>
              <a:t>trophoblast</a:t>
            </a:r>
            <a:r>
              <a:rPr lang="en-US" dirty="0"/>
              <a:t>. </a:t>
            </a:r>
            <a:endParaRPr lang="en-US" dirty="0" smtClean="0"/>
          </a:p>
          <a:p>
            <a:r>
              <a:rPr lang="en-US" dirty="0" smtClean="0"/>
              <a:t>By </a:t>
            </a:r>
            <a:r>
              <a:rPr lang="en-US" dirty="0"/>
              <a:t>penetrating between uterine cells, the </a:t>
            </a:r>
            <a:r>
              <a:rPr lang="en-US" dirty="0" err="1"/>
              <a:t>trophoblast</a:t>
            </a:r>
            <a:r>
              <a:rPr lang="en-US" dirty="0"/>
              <a:t> is directed towards the basal lamina of the epithelial cells. </a:t>
            </a:r>
            <a:endParaRPr lang="en-US" dirty="0" smtClean="0"/>
          </a:p>
          <a:p>
            <a:r>
              <a:rPr lang="en-US" dirty="0" smtClean="0"/>
              <a:t>Initially </a:t>
            </a:r>
            <a:r>
              <a:rPr lang="en-US" dirty="0"/>
              <a:t>the uterine cells, although distorted, appear little damaged and serve both to anchor the </a:t>
            </a:r>
            <a:r>
              <a:rPr lang="en-US" dirty="0" err="1"/>
              <a:t>trophoblast</a:t>
            </a:r>
            <a:r>
              <a:rPr lang="en-US" dirty="0"/>
              <a:t> and to direct it towards the residual uterine luminal basal lamina. </a:t>
            </a:r>
            <a:endParaRPr lang="en-US" dirty="0" smtClean="0"/>
          </a:p>
          <a:p>
            <a:r>
              <a:rPr lang="en-US" dirty="0" smtClean="0"/>
              <a:t>More </a:t>
            </a:r>
            <a:r>
              <a:rPr lang="en-US" dirty="0"/>
              <a:t>than one syncytial mass from the </a:t>
            </a:r>
            <a:r>
              <a:rPr lang="en-US" dirty="0" err="1"/>
              <a:t>para</a:t>
            </a:r>
            <a:r>
              <a:rPr lang="en-US" dirty="0"/>
              <a:t>-ICM region may be involved in this process. </a:t>
            </a:r>
            <a:endParaRPr lang="en-US" dirty="0" smtClean="0"/>
          </a:p>
          <a:p>
            <a:r>
              <a:rPr lang="en-US" dirty="0" smtClean="0"/>
              <a:t>The </a:t>
            </a:r>
            <a:r>
              <a:rPr lang="en-US" dirty="0"/>
              <a:t>endometrium has undergone neither a </a:t>
            </a:r>
            <a:r>
              <a:rPr lang="en-US" dirty="0" err="1"/>
              <a:t>decidual</a:t>
            </a:r>
            <a:r>
              <a:rPr lang="en-US" dirty="0"/>
              <a:t> response nor an epithelial plaque response at this stage of implantation. </a:t>
            </a:r>
          </a:p>
        </p:txBody>
      </p:sp>
      <p:sp>
        <p:nvSpPr>
          <p:cNvPr id="3" name="Rectangle 2"/>
          <p:cNvSpPr/>
          <p:nvPr/>
        </p:nvSpPr>
        <p:spPr>
          <a:xfrm>
            <a:off x="209823" y="4005810"/>
            <a:ext cx="8525567" cy="2031325"/>
          </a:xfrm>
          <a:prstGeom prst="rect">
            <a:avLst/>
          </a:prstGeom>
        </p:spPr>
        <p:txBody>
          <a:bodyPr wrap="square">
            <a:spAutoFit/>
          </a:bodyPr>
          <a:lstStyle/>
          <a:p>
            <a:r>
              <a:rPr lang="en-US" dirty="0"/>
              <a:t>Formation of the embryo: </a:t>
            </a:r>
            <a:endParaRPr lang="en-US" dirty="0" smtClean="0"/>
          </a:p>
          <a:p>
            <a:r>
              <a:rPr lang="en-US" dirty="0" smtClean="0"/>
              <a:t>The </a:t>
            </a:r>
            <a:r>
              <a:rPr lang="en-US" dirty="0"/>
              <a:t>inner cell mass at this stage is a slightly flattened sphere. Offset slightly towards the </a:t>
            </a:r>
            <a:r>
              <a:rPr lang="en-US" dirty="0" err="1"/>
              <a:t>trophoblast</a:t>
            </a:r>
            <a:r>
              <a:rPr lang="en-US" dirty="0"/>
              <a:t>, a series of apical </a:t>
            </a:r>
            <a:r>
              <a:rPr lang="en-US" dirty="0" err="1"/>
              <a:t>junctional</a:t>
            </a:r>
            <a:r>
              <a:rPr lang="en-US" dirty="0"/>
              <a:t> complexes demonstrate the polarity of the cells and indicate where an amniotic cavity will form subsequently. The basal lamina underlying the ICM cells is continuous with the basal lamina underlying the parietal </a:t>
            </a:r>
            <a:r>
              <a:rPr lang="en-US" dirty="0" err="1"/>
              <a:t>trophoblast</a:t>
            </a:r>
            <a:r>
              <a:rPr lang="en-US" dirty="0"/>
              <a:t>. There is no basal lamina separating the ICM cells from polar </a:t>
            </a:r>
            <a:r>
              <a:rPr lang="en-US" dirty="0" err="1"/>
              <a:t>trophoblast</a:t>
            </a:r>
            <a:r>
              <a:rPr lang="en-US" dirty="0"/>
              <a:t> of the invasion site. </a:t>
            </a:r>
          </a:p>
        </p:txBody>
      </p:sp>
    </p:spTree>
    <p:extLst>
      <p:ext uri="{BB962C8B-B14F-4D97-AF65-F5344CB8AC3E}">
        <p14:creationId xmlns:p14="http://schemas.microsoft.com/office/powerpoint/2010/main" val="1046648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7 implan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536890"/>
            <a:ext cx="5486400" cy="3706368"/>
          </a:xfrm>
          <a:prstGeom prst="rect">
            <a:avLst/>
          </a:prstGeom>
        </p:spPr>
      </p:pic>
      <p:pic>
        <p:nvPicPr>
          <p:cNvPr id="2" name="Picture 1" descr="16 implantation day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00"/>
            <a:ext cx="3730843" cy="2727739"/>
          </a:xfrm>
          <a:prstGeom prst="rect">
            <a:avLst/>
          </a:prstGeom>
        </p:spPr>
      </p:pic>
      <p:sp>
        <p:nvSpPr>
          <p:cNvPr id="4" name="Rectangle 3"/>
          <p:cNvSpPr/>
          <p:nvPr/>
        </p:nvSpPr>
        <p:spPr>
          <a:xfrm>
            <a:off x="1645477" y="1"/>
            <a:ext cx="6791739" cy="369332"/>
          </a:xfrm>
          <a:prstGeom prst="rect">
            <a:avLst/>
          </a:prstGeom>
        </p:spPr>
        <p:txBody>
          <a:bodyPr wrap="square">
            <a:spAutoFit/>
          </a:bodyPr>
          <a:lstStyle/>
          <a:p>
            <a:r>
              <a:rPr lang="en-US" b="1" dirty="0"/>
              <a:t>The second day of implantation, trophoblastic plate stage (day 10)</a:t>
            </a:r>
            <a:endParaRPr lang="en-US" dirty="0"/>
          </a:p>
        </p:txBody>
      </p:sp>
      <p:sp>
        <p:nvSpPr>
          <p:cNvPr id="5" name="Rectangle 4"/>
          <p:cNvSpPr/>
          <p:nvPr/>
        </p:nvSpPr>
        <p:spPr>
          <a:xfrm>
            <a:off x="0" y="3508465"/>
            <a:ext cx="3445565" cy="923330"/>
          </a:xfrm>
          <a:prstGeom prst="rect">
            <a:avLst/>
          </a:prstGeom>
        </p:spPr>
        <p:txBody>
          <a:bodyPr wrap="square">
            <a:spAutoFit/>
          </a:bodyPr>
          <a:lstStyle/>
          <a:p>
            <a:r>
              <a:rPr lang="en-US" dirty="0"/>
              <a:t>Blastocyst on day 10.</a:t>
            </a:r>
          </a:p>
          <a:p>
            <a:r>
              <a:rPr lang="en-US" dirty="0"/>
              <a:t>The area by the ICM is attached to the uterine epithelium. </a:t>
            </a:r>
          </a:p>
        </p:txBody>
      </p:sp>
      <p:sp>
        <p:nvSpPr>
          <p:cNvPr id="6" name="Rectangle 5"/>
          <p:cNvSpPr/>
          <p:nvPr/>
        </p:nvSpPr>
        <p:spPr>
          <a:xfrm>
            <a:off x="2771912" y="4243258"/>
            <a:ext cx="6372087" cy="2585323"/>
          </a:xfrm>
          <a:prstGeom prst="rect">
            <a:avLst/>
          </a:prstGeom>
        </p:spPr>
        <p:txBody>
          <a:bodyPr wrap="square">
            <a:spAutoFit/>
          </a:bodyPr>
          <a:lstStyle/>
          <a:p>
            <a:r>
              <a:rPr lang="en-US" dirty="0"/>
              <a:t>Section of this blastocyst. </a:t>
            </a:r>
          </a:p>
          <a:p>
            <a:r>
              <a:rPr lang="en-US" dirty="0"/>
              <a:t>While the </a:t>
            </a:r>
            <a:r>
              <a:rPr lang="en-US" dirty="0" err="1"/>
              <a:t>trophoblast</a:t>
            </a:r>
            <a:r>
              <a:rPr lang="en-US" dirty="0"/>
              <a:t> still has not penetrated beyond the basal lamina of the uterine luminal epithelium, </a:t>
            </a:r>
            <a:r>
              <a:rPr lang="en-US" dirty="0" err="1"/>
              <a:t>trophoblast</a:t>
            </a:r>
            <a:r>
              <a:rPr lang="en-US" dirty="0"/>
              <a:t> extends into the gland on the right. This trophoblastic plate stage shows both </a:t>
            </a:r>
            <a:r>
              <a:rPr lang="en-US" dirty="0" err="1"/>
              <a:t>cytotrophoblast</a:t>
            </a:r>
            <a:r>
              <a:rPr lang="en-US" dirty="0"/>
              <a:t> and syncytial </a:t>
            </a:r>
            <a:r>
              <a:rPr lang="en-US" dirty="0" err="1"/>
              <a:t>trophoblast</a:t>
            </a:r>
            <a:r>
              <a:rPr lang="en-US" dirty="0"/>
              <a:t>, with a tendency for the syncytial </a:t>
            </a:r>
            <a:r>
              <a:rPr lang="en-US" dirty="0" err="1"/>
              <a:t>trophoblast</a:t>
            </a:r>
            <a:r>
              <a:rPr lang="en-US" dirty="0"/>
              <a:t> to be more abundant at the margin of the site. Note that there is a pronounced epithelial plaque reaction, with enlarge luminal epithelial cells forming a basal layer under unmodified uterine cells. </a:t>
            </a:r>
          </a:p>
        </p:txBody>
      </p:sp>
    </p:spTree>
    <p:extLst>
      <p:ext uri="{BB962C8B-B14F-4D97-AF65-F5344CB8AC3E}">
        <p14:creationId xmlns:p14="http://schemas.microsoft.com/office/powerpoint/2010/main" val="573164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392</TotalTime>
  <Words>3110</Words>
  <Application>Microsoft Macintosh PowerPoint</Application>
  <PresentationFormat>On-screen Show (4:3)</PresentationFormat>
  <Paragraphs>172</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Allen Enders</dc:creator>
  <cp:lastModifiedBy>Allen Enders</cp:lastModifiedBy>
  <cp:revision>63</cp:revision>
  <dcterms:created xsi:type="dcterms:W3CDTF">2012-10-15T17:42:28Z</dcterms:created>
  <dcterms:modified xsi:type="dcterms:W3CDTF">2012-10-26T17:08:30Z</dcterms:modified>
</cp:coreProperties>
</file>